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0"/>
  </p:notesMasterIdLst>
  <p:sldIdLst>
    <p:sldId id="584" r:id="rId3"/>
    <p:sldId id="660" r:id="rId4"/>
    <p:sldId id="664" r:id="rId5"/>
    <p:sldId id="621" r:id="rId6"/>
    <p:sldId id="628" r:id="rId7"/>
    <p:sldId id="620" r:id="rId8"/>
    <p:sldId id="1057" r:id="rId9"/>
    <p:sldId id="1050" r:id="rId10"/>
    <p:sldId id="645" r:id="rId11"/>
    <p:sldId id="632" r:id="rId12"/>
    <p:sldId id="676" r:id="rId13"/>
    <p:sldId id="671" r:id="rId14"/>
    <p:sldId id="674" r:id="rId15"/>
    <p:sldId id="1049" r:id="rId16"/>
    <p:sldId id="1051" r:id="rId17"/>
    <p:sldId id="1053" r:id="rId18"/>
    <p:sldId id="1054" r:id="rId19"/>
    <p:sldId id="1061" r:id="rId20"/>
    <p:sldId id="627" r:id="rId21"/>
    <p:sldId id="308" r:id="rId22"/>
    <p:sldId id="305" r:id="rId23"/>
    <p:sldId id="662" r:id="rId24"/>
    <p:sldId id="629" r:id="rId25"/>
    <p:sldId id="274" r:id="rId26"/>
    <p:sldId id="275" r:id="rId27"/>
    <p:sldId id="272" r:id="rId28"/>
    <p:sldId id="65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296D644-C99F-884E-A99F-911F75843E74}">
          <p14:sldIdLst>
            <p14:sldId id="584"/>
            <p14:sldId id="660"/>
            <p14:sldId id="664"/>
          </p14:sldIdLst>
        </p14:section>
        <p14:section name="Integrated Environmental Modeling &amp; ClearWater" id="{E94084F4-4D9D-C24E-AEC8-350EB92E3A98}">
          <p14:sldIdLst>
            <p14:sldId id="621"/>
            <p14:sldId id="628"/>
            <p14:sldId id="620"/>
            <p14:sldId id="1057"/>
            <p14:sldId id="1050"/>
          </p14:sldIdLst>
        </p14:section>
        <p14:section name="ClearWater-Riverine" id="{AF289F09-3C47-544A-958B-D80528E5C8DA}">
          <p14:sldIdLst>
            <p14:sldId id="645"/>
            <p14:sldId id="632"/>
            <p14:sldId id="676"/>
            <p14:sldId id="671"/>
            <p14:sldId id="674"/>
            <p14:sldId id="1049"/>
            <p14:sldId id="1051"/>
            <p14:sldId id="1053"/>
            <p14:sldId id="1054"/>
            <p14:sldId id="1061"/>
          </p14:sldIdLst>
        </p14:section>
        <p14:section name="CE-QUAL-W2" id="{6B09BF73-C887-D941-BF15-E6721593E3C1}">
          <p14:sldIdLst>
            <p14:sldId id="627"/>
            <p14:sldId id="308"/>
            <p14:sldId id="305"/>
          </p14:sldIdLst>
        </p14:section>
        <p14:section name="HEC-ResSim WQ" id="{A61AF26C-E698-AD48-B59E-1EAA401521B7}">
          <p14:sldIdLst>
            <p14:sldId id="662"/>
            <p14:sldId id="629"/>
            <p14:sldId id="274"/>
            <p14:sldId id="275"/>
          </p14:sldIdLst>
        </p14:section>
        <p14:section name="Conclusions" id="{81C5AAB1-813C-EE4A-8F3A-B8B2F6EB891D}">
          <p14:sldIdLst>
            <p14:sldId id="272"/>
            <p14:sldId id="659"/>
          </p14:sldIdLst>
        </p14:section>
      </p14:sectionLst>
    </p:ext>
    <p:ext uri="{EFAFB233-063F-42B5-8137-9DF3F51BA10A}">
      <p15:sldGuideLst xmlns:p15="http://schemas.microsoft.com/office/powerpoint/2012/main">
        <p15:guide id="1" pos="240" userDrawn="1">
          <p15:clr>
            <a:srgbClr val="A4A3A4"/>
          </p15:clr>
        </p15:guide>
        <p15:guide id="2" pos="7416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BCE1EC"/>
    <a:srgbClr val="9AEBEA"/>
    <a:srgbClr val="00B0F0"/>
    <a:srgbClr val="FF7E79"/>
    <a:srgbClr val="011893"/>
    <a:srgbClr val="005493"/>
    <a:srgbClr val="0096FF"/>
    <a:srgbClr val="00FB92"/>
    <a:srgbClr val="00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50"/>
    <p:restoredTop sz="86395"/>
  </p:normalViewPr>
  <p:slideViewPr>
    <p:cSldViewPr snapToGrid="0" snapToObjects="1">
      <p:cViewPr varScale="1">
        <p:scale>
          <a:sx n="105" d="100"/>
          <a:sy n="105" d="100"/>
        </p:scale>
        <p:origin x="1048" y="192"/>
      </p:cViewPr>
      <p:guideLst>
        <p:guide pos="240"/>
        <p:guide pos="74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3808" y="20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34.tiff>
</file>

<file path=ppt/media/image35.tiff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gi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gif>
</file>

<file path=ppt/media/image54.png>
</file>

<file path=ppt/media/image55.gif>
</file>

<file path=ppt/media/image56.gif>
</file>

<file path=ppt/media/image57.gif>
</file>

<file path=ppt/media/image58.gif>
</file>

<file path=ppt/media/image59.png>
</file>

<file path=ppt/media/image6.png>
</file>

<file path=ppt/media/image60.png>
</file>

<file path=ppt/media/image61.png>
</file>

<file path=ppt/media/image62.png>
</file>

<file path=ppt/media/image63.jpeg>
</file>

<file path=ppt/media/image64.jpeg>
</file>

<file path=ppt/media/image65.jpeg>
</file>

<file path=ppt/media/image66.png>
</file>

<file path=ppt/media/image67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jpe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1A35D-C4CD-0C4C-B3DB-ACDBE9943CD8}" type="datetimeFigureOut">
              <a:rPr lang="en-US" smtClean="0"/>
              <a:t>4/12/24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8761E-7AF5-3446-9B62-04D975AEC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446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F23F9B-9C3E-4C18-A540-380A9FF92F56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146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7875F0B2-6B2E-91C0-D008-72C554221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22460FAA-AC0D-86CA-A071-D840531665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82E34456-F556-26A4-6198-287F98AE2B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HEC-RAS Boundary Conditions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- Upstream Flow for Sumwere Creek constant at 3 cms (1</a:t>
            </a:r>
            <a:r>
              <a:rPr lang="en-US" b="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 hour ramping from zero)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- Downstream Stage for Sumwere Creek constant at 20.75 m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- Flow for Cold Spring Creek constant at 1 cms (1</a:t>
            </a:r>
            <a:r>
              <a:rPr lang="en-US" b="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 hour ramping from zero)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- Flow for Power Plant Chute constant at 0.5 cms (1</a:t>
            </a:r>
            <a:r>
              <a:rPr lang="en-US" b="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 hour ramping from zero)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lang="en-US"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84BBE33F-06CE-B08B-5A84-AC8F48333CB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6357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1AEE1354-D810-79C8-C2BA-A242CA553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65D7B04F-7AAE-A42B-1B23-4D16809C4B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51FF8BBA-31C0-EAA7-21D8-5555C25C80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Differences in velocities between the meshes are due to varying spatial resolution in each mesh</a:t>
            </a:r>
            <a:endParaRPr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D835DFAF-DE48-445B-FA82-333F3B12F37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8475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3AD1D786-E6A8-2189-31EF-AAE0CD863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7DFF1693-2E0F-FA88-6DFF-5EC6190440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99FFE6C1-5050-728F-883D-5083E183CB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Boundary conditions are the same for both the coarse and the fine mesh.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Designed to show longitudinal mixing across the river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Exploration of different extremes (cool water from spring-fed tributary versus warm water from powerplant)</a:t>
            </a:r>
            <a:endParaRPr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C98B8EB4-9C1C-178E-CDB0-EF885A0FCE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05421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6222CF2B-4A13-32E3-5F95-C8E9A8ED4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58F93D5A-B4D0-06E1-6564-A1C4D9321D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6325F52D-3609-9B7A-E060-682C9AFE08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Timeseries of boundary conditions (stable, except for powerplant discharge)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Powerplant discharge has two peaks during the day (one in the morning, one in the afternoon)</a:t>
            </a:r>
            <a:endParaRPr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E717F6EB-CC98-114D-B195-1DFACF5D442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0225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106EA12C-F83E-8A1C-9116-35102ABF4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3F047EDF-D562-8448-5A86-86DA0C3C00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5A0C5560-3F15-94E1-6563-2454FCB72B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Meteorological timeseries used as inputs to TSM. 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Air temperature and solar heat flux both peak during the day and drop at night.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Timeseries from Arizona (extreme cycles to help capture impact of TSM).</a:t>
            </a:r>
            <a:endParaRPr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04FB8811-8E23-EF2B-E56E-6FEC93F4640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91712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A26EE392-F47D-2AEE-D088-065266F85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DA8B0266-C76D-5731-194E-16B3A78CB2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8C037956-F484-364E-058B-F48DFF3E8E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You can see the mixing. 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Ultimately reaches steady state.</a:t>
            </a:r>
            <a:endParaRPr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5AB48F56-753C-ADBD-C0D1-6CB5679F1BA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16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39044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00331262-28D2-7AB4-417E-019BFF493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E60AD970-7D89-E6C1-4694-4142DB9C49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BA6DF934-382A-DDBD-0779-A9CFB2EDA5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Pulses from powerplant.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Can see a lot more transverse mixing from the powerplant and spring in the fine mesh compared to the coarse mesh.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Can see more detail on the plume of warm water.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lang="en-US"/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This all shows transport very clearly, but what about our energy budget model / TSM?</a:t>
            </a:r>
            <a:endParaRPr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ABAF4D71-AE98-A606-6397-9EC26B3DC3B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17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18930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5EF0A181-4FF5-3283-77A9-43E7357E6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FC078423-9747-6EC8-12EF-673A0D5F31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BC26DDE5-7660-BDE6-89FE-310C13DEC4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Building on the shoulders of giants.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We do not build or maintain any of these libraries. </a:t>
            </a:r>
            <a:endParaRPr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E586050E-A7E1-D153-CF29-81E02B88AFF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2692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8829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17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23" name="Google Shape;423;p17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8460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Photo 1: Yellowstone National Park, showing complexity of landscape, flow, and vegetation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Photo 2: Complex and meandering flow across a landscape</a:t>
            </a:r>
            <a:endParaRPr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40163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17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23" name="Google Shape;423;p17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55080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3" name="Google Shape;443;p19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lang="en-US" dirty="0"/>
          </a:p>
        </p:txBody>
      </p:sp>
      <p:sp>
        <p:nvSpPr>
          <p:cNvPr id="444" name="Google Shape;444;p19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3" name="Google Shape;463;p20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64" name="Google Shape;464;p20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17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 fontScale="85000" lnSpcReduction="20000"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423" name="Google Shape;423;p17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6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0C54D727-B23A-6E96-1A19-AC0B7A20C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CC6A07E0-5CA7-BC33-A226-62B3F22E8B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189CF687-9C92-84D8-96F1-37ACCC704E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dirty="0"/>
              <a:t>Photo 1: Terraced stream restoration project</a:t>
            </a: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dirty="0"/>
              <a:t>Photo 2: River restoration, Trent River Valley, England</a:t>
            </a: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3CEFEA84-0B95-DD13-5843-8AD178B0E75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9358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96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7485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72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This [modern, cloud-native, geospatial Python] stack is designed to scale computations from a single set of values to multi-dimensional arrays, as shown in the icon for the </a:t>
            </a:r>
            <a:r>
              <a:rPr lang="en-US" err="1"/>
              <a:t>xarray</a:t>
            </a:r>
            <a:r>
              <a:rPr lang="en-US"/>
              <a:t> package, and scale from laptop to parallel computing to distributed cloud computing, powered by the </a:t>
            </a:r>
            <a:r>
              <a:rPr lang="en-US" err="1"/>
              <a:t>Dask</a:t>
            </a:r>
            <a:r>
              <a:rPr lang="en-US"/>
              <a:t> library that is built-in under-the-hood for </a:t>
            </a:r>
            <a:r>
              <a:rPr lang="en-US" err="1"/>
              <a:t>xarray</a:t>
            </a:r>
            <a:r>
              <a:rPr lang="en-US"/>
              <a:t>. All these libraries are very well supported by foundations, industry, and federal agencies.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We also wanted to follow modern numerical modeling coding patterns in widespread use by the geosciences community, so we we organized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673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348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06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9AAF-7723-EC46-B19C-599A1528E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68907-3C30-B44C-8AA5-3864BFE1F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CB9CC-07AC-124E-860E-2C7A0F5E3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65194-6633-894F-8F68-BF06FFEF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324F1-1628-0145-B622-9878D50B1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1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E13E9-A382-F042-AE3C-4ECC8C76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625C2-1269-F94E-AE6F-5CCD9A1D5D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C73C1-4F0C-EC4A-ADA4-DBB9CC1B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9BE7D-40C7-DF4B-861D-B5357BFA5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A52CB-24B7-F946-A445-733E6435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48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25D2F-800D-2C45-8755-932F378992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018EBE-1A21-464F-96DA-B420A370E7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6A61-0F82-C740-97D0-0E405487D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E918F-4FF1-6B46-B5C3-C4CF74170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41E0B-D51F-5542-A555-C04F9112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50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1 Column">
  <p:cSld name="Title and Content - 1 Colum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2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11176000" cy="471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3F3F3F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–"/>
              <a:defRPr sz="1500">
                <a:solidFill>
                  <a:srgbClr val="3F3F3F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»"/>
              <a:defRPr sz="15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04353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1 Column">
  <p:cSld name="Title and Content - 1 Colum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2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11176000" cy="471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3F3F3F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–"/>
              <a:defRPr sz="1500">
                <a:solidFill>
                  <a:srgbClr val="3F3F3F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»"/>
              <a:defRPr sz="15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20120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Picture with Caption">
  <p:cSld name="Title and Picture with 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3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538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3"/>
          <p:cNvSpPr txBox="1">
            <a:spLocks noGrp="1"/>
          </p:cNvSpPr>
          <p:nvPr>
            <p:ph type="body" idx="1"/>
          </p:nvPr>
        </p:nvSpPr>
        <p:spPr>
          <a:xfrm>
            <a:off x="406403" y="5834379"/>
            <a:ext cx="8470900" cy="32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83847A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83847A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83847A"/>
              </a:buClr>
              <a:buSzPts val="1500"/>
              <a:buChar char="–"/>
              <a:defRPr sz="1500">
                <a:solidFill>
                  <a:srgbClr val="83847A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83847A"/>
              </a:buClr>
              <a:buSzPts val="1500"/>
              <a:buChar char="»"/>
              <a:defRPr sz="1500">
                <a:solidFill>
                  <a:srgbClr val="83847A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33"/>
          <p:cNvSpPr>
            <a:spLocks noGrp="1"/>
          </p:cNvSpPr>
          <p:nvPr>
            <p:ph type="pic" idx="2"/>
          </p:nvPr>
        </p:nvSpPr>
        <p:spPr>
          <a:xfrm>
            <a:off x="406400" y="942975"/>
            <a:ext cx="11176000" cy="4761228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961290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2 Sections">
  <p:cSld name="Title - 2 Sectio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4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4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471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4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471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60695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Quad-Chart">
  <p:cSld name="Title - Quad-Char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5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5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body" idx="3"/>
          </p:nvPr>
        </p:nvSpPr>
        <p:spPr>
          <a:xfrm>
            <a:off x="4064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body" idx="4"/>
          </p:nvPr>
        </p:nvSpPr>
        <p:spPr>
          <a:xfrm>
            <a:off x="60960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9" name="Google Shape;59;p35"/>
          <p:cNvCxnSpPr/>
          <p:nvPr/>
        </p:nvCxnSpPr>
        <p:spPr>
          <a:xfrm>
            <a:off x="406400" y="3549650"/>
            <a:ext cx="111760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35"/>
          <p:cNvCxnSpPr/>
          <p:nvPr/>
        </p:nvCxnSpPr>
        <p:spPr>
          <a:xfrm>
            <a:off x="5990527" y="1225554"/>
            <a:ext cx="0" cy="4657725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2045179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Sub-Head 2 Sections">
  <p:cSld name="Title - Sub-Head 2 Sectio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1"/>
          </p:nvPr>
        </p:nvSpPr>
        <p:spPr>
          <a:xfrm>
            <a:off x="6096000" y="1230511"/>
            <a:ext cx="5486400" cy="66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2"/>
          </p:nvPr>
        </p:nvSpPr>
        <p:spPr>
          <a:xfrm>
            <a:off x="406400" y="1230516"/>
            <a:ext cx="5486400" cy="66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body" idx="3"/>
          </p:nvPr>
        </p:nvSpPr>
        <p:spPr>
          <a:xfrm>
            <a:off x="4064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body" idx="4"/>
          </p:nvPr>
        </p:nvSpPr>
        <p:spPr>
          <a:xfrm>
            <a:off x="60960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40896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7659-0805-36E8-10BA-DC99646A8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7731C-7CDE-30E2-1E3C-89B435E9B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01FA0-26A5-EF33-AE35-C7AF5F920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75A22-20A3-9EFA-3426-B113E51BE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21226-EC18-D86B-28B2-D1E93866F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721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CF3A-F661-E5C4-72B9-8A0CE85E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E1D0F-1806-1407-7F81-F79698606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00E08F-1656-D9E6-30E9-6296198F8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6A37EA-9662-7C93-3631-71050B81F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BDDB4-F087-4925-8285-06C8FCBE569D}" type="datetimeFigureOut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C92A3-54CB-5ABA-D8A3-F74EA32F7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428E5-E1E2-B202-D181-52F240A1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A6C6-F2AD-40D9-9AE6-8FE5121D6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2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128-5A92-D74F-A113-03475BC22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7DE07-8ED4-3940-8D37-261790924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34F43-0E21-0544-B852-06FE92537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D3289-9466-CE46-A5BE-AE337A4D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9925F-C297-6443-B541-4484E274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69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&amp;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8216" y="670936"/>
            <a:ext cx="3206261" cy="1037492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Title here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9D73CD-EB11-4ED6-80CF-B68320D57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70190" y="2991170"/>
            <a:ext cx="8005787" cy="3091961"/>
          </a:xfrm>
        </p:spPr>
        <p:txBody>
          <a:bodyPr lIns="0" tIns="0" rIns="0" bIns="0">
            <a:noAutofit/>
          </a:bodyPr>
          <a:lstStyle>
            <a:lvl1pPr>
              <a:defRPr sz="2000"/>
            </a:lvl1pPr>
            <a:lvl2pPr marL="685800" indent="-228600">
              <a:buClr>
                <a:srgbClr val="174A7C"/>
              </a:buClr>
              <a:buFont typeface="Symbol" panose="05050102010706020507" pitchFamily="18" charset="2"/>
              <a:buChar char=""/>
              <a:defRPr sz="1800"/>
            </a:lvl2pPr>
            <a:lvl3pPr marL="1143000" indent="-228600">
              <a:buClr>
                <a:srgbClr val="174A7C"/>
              </a:buClr>
              <a:buFont typeface="Symbol" panose="05050102010706020507" pitchFamily="18" charset="2"/>
              <a:buChar char=""/>
              <a:defRPr sz="1200"/>
            </a:lvl3pPr>
            <a:lvl4pPr marL="1600200" indent="-228600">
              <a:buClr>
                <a:srgbClr val="174A7C"/>
              </a:buClr>
              <a:buFont typeface="Symbol" panose="05050102010706020507" pitchFamily="18" charset="2"/>
              <a:buChar char=""/>
              <a:defRPr sz="1100"/>
            </a:lvl4pPr>
            <a:lvl5pPr marL="2057400" indent="-228600">
              <a:buClr>
                <a:srgbClr val="174A7C"/>
              </a:buClr>
              <a:buFont typeface="Symbol" panose="05050102010706020507" pitchFamily="18" charset="2"/>
              <a:buChar char=""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6A27954-3A0E-430B-AD48-05A3F3278D70}"/>
              </a:ext>
            </a:extLst>
          </p:cNvPr>
          <p:cNvGrpSpPr/>
          <p:nvPr userDrawn="1"/>
        </p:nvGrpSpPr>
        <p:grpSpPr>
          <a:xfrm>
            <a:off x="200540" y="1889113"/>
            <a:ext cx="3376350" cy="0"/>
            <a:chOff x="-5374" y="1452565"/>
            <a:chExt cx="2368307" cy="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9C089FD-3BC7-434F-810A-04F78AFC84D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5374" y="1452565"/>
              <a:ext cx="1717831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F7AC837-D78F-424C-9FDC-C3A445A5E0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817199" y="1452565"/>
              <a:ext cx="545734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3801939" y="616421"/>
            <a:ext cx="0" cy="5671257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9">
            <a:extLst>
              <a:ext uri="{FF2B5EF4-FFF2-40B4-BE49-F238E27FC236}">
                <a16:creationId xmlns:a16="http://schemas.microsoft.com/office/drawing/2014/main" id="{4502AABE-45EB-48A5-AD25-47BD8B79DF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61313" y="0"/>
            <a:ext cx="8229600" cy="274320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12D9B6D-CE43-4FB1-87C0-D3565E730242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410752" y="2069799"/>
            <a:ext cx="3008434" cy="601087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C32B635-1E22-483C-94B9-F587908DE6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861177" y="639494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IN"/>
              <a:t>Privileged &amp;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39282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5931E-2236-0F44-88D2-35FA227B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43F77-448B-7C4D-877F-FF4FC9341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D4E4D-03D1-344A-AB63-6CBD0ABC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8159C-8AFD-FB41-8C43-3519A6F7D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0F6C-756B-8945-A365-D2E268A69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3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55B2A-7367-BB4B-839E-2E881C93E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48F19-1300-034D-A8FC-8CDB14FA7D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280F54-1524-9D4F-BA3C-682073958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A14F6-E94C-3548-A17A-E1909B109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15DDC-020A-474E-8475-A048C46BD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CBC8F-A5AC-4145-890A-21203142C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97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DDC5A-27F2-4A42-8D6A-C11376DC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75EBC-645F-1C41-8421-6AC16DD4D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84297-2EF1-7349-97F3-304D4D4CF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5D93A-87A0-2D4D-BE10-971F086572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E5F1D-FE57-9948-8F26-D3D90FFD31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F285F8-5656-4641-9288-E7B17E2F6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230417-72AA-CE40-A8AD-469D0709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CAC417-7B72-D345-B973-F23183AC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85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0596-BE25-EE41-85FF-5511396A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697325-F316-5743-834C-6457E2BD2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548C2-EFD9-0445-94B2-603923D4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06F22E-746A-C94E-A5DD-927466C4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2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08C25-7BC6-4D40-B42C-AD3F53A7F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9A9D1D-E088-B44B-8414-757966216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529BE-2651-6E4C-A43E-8E3F599F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32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3F6A-9E73-4949-BF96-446261FC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DE165-CA55-6C4C-8C48-B4331F8C3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DC4B2-E8DD-1449-9718-EA3E6F67D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76E6-4D76-044B-92AF-51B56F60D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C51B7-39BB-974F-A610-E5FDE66FA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10610-B72A-A141-81D6-F9FE4217D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875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121B-4014-F14C-A473-D1C7625B9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72E93-6AA7-E24D-A12A-8EFA7CFF8A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9CCDD-E3DF-F54C-AF43-FE7493038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6098B-1256-0842-ABC6-17FB3134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86E31-3A81-A54D-A9A0-80FE6A10F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482D-330B-394A-A0CF-B9057214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02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16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B0142B-8CDC-474C-8D98-D3E9D3FD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095AD-A2AA-E242-8AE8-2F7BE8EE2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5EF11-D0F3-DC48-99BE-C8F922AE4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DED92-0E67-7046-8FEE-F2F1A4613FB6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73F98-86B4-3D49-9E2F-B198707D4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0349A-8111-1F4C-865C-11D16144B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37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1"/>
          <p:cNvSpPr/>
          <p:nvPr userDrawn="1"/>
        </p:nvSpPr>
        <p:spPr>
          <a:xfrm>
            <a:off x="201930" y="243138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lt1"/>
              </a:gs>
              <a:gs pos="96000">
                <a:srgbClr val="92D050"/>
              </a:gs>
              <a:gs pos="95000">
                <a:schemeClr val="bg1"/>
              </a:gs>
              <a:gs pos="100000">
                <a:srgbClr val="00B0F0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1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806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1"/>
          <p:cNvSpPr txBox="1">
            <a:spLocks noGrp="1"/>
          </p:cNvSpPr>
          <p:nvPr>
            <p:ph type="body" idx="1"/>
          </p:nvPr>
        </p:nvSpPr>
        <p:spPr>
          <a:xfrm>
            <a:off x="1291167" y="5975981"/>
            <a:ext cx="11176000" cy="470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Noto Sans Symbols"/>
              <a:buChar char="▪"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9719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120"/>
              <a:buFont typeface="Arial"/>
              <a:buChar char="►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32" name="Google Shape;32;p31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" name="Google Shape;34;p31"/>
          <p:cNvCxnSpPr/>
          <p:nvPr/>
        </p:nvCxnSpPr>
        <p:spPr>
          <a:xfrm>
            <a:off x="406400" y="6309360"/>
            <a:ext cx="1135888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31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 Army Corps of Engineers</a:t>
            </a:r>
            <a:endParaRPr/>
          </a:p>
        </p:txBody>
      </p:sp>
      <p:sp>
        <p:nvSpPr>
          <p:cNvPr id="36" name="Google Shape;36;p31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  <p:sp>
        <p:nvSpPr>
          <p:cNvPr id="37" name="Google Shape;37;p31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698517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9" r:id="rId7"/>
    <p:sldLayoutId id="2147483671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4.png"/><Relationship Id="rId5" Type="http://schemas.openxmlformats.org/officeDocument/2006/relationships/image" Target="../media/image53.gif"/><Relationship Id="rId4" Type="http://schemas.openxmlformats.org/officeDocument/2006/relationships/image" Target="../media/image5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gif"/><Relationship Id="rId3" Type="http://schemas.openxmlformats.org/officeDocument/2006/relationships/image" Target="../media/image51.png"/><Relationship Id="rId7" Type="http://schemas.openxmlformats.org/officeDocument/2006/relationships/image" Target="../media/image57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3.gif"/><Relationship Id="rId5" Type="http://schemas.openxmlformats.org/officeDocument/2006/relationships/image" Target="../media/image56.gif"/><Relationship Id="rId4" Type="http://schemas.openxmlformats.org/officeDocument/2006/relationships/image" Target="../media/image52.png"/><Relationship Id="rId9" Type="http://schemas.openxmlformats.org/officeDocument/2006/relationships/image" Target="../media/image5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tiff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vironmentalsystems#application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3.jpeg"/><Relationship Id="rId4" Type="http://schemas.openxmlformats.org/officeDocument/2006/relationships/image" Target="../media/image6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9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10" Type="http://schemas.openxmlformats.org/officeDocument/2006/relationships/image" Target="../media/image77.png"/><Relationship Id="rId4" Type="http://schemas.openxmlformats.org/officeDocument/2006/relationships/image" Target="../media/image71.png"/><Relationship Id="rId9" Type="http://schemas.openxmlformats.org/officeDocument/2006/relationships/image" Target="../media/image7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1.png"/><Relationship Id="rId11" Type="http://schemas.openxmlformats.org/officeDocument/2006/relationships/image" Target="../media/image86.png"/><Relationship Id="rId5" Type="http://schemas.openxmlformats.org/officeDocument/2006/relationships/image" Target="../media/image80.jpeg"/><Relationship Id="rId10" Type="http://schemas.openxmlformats.org/officeDocument/2006/relationships/image" Target="../media/image85.png"/><Relationship Id="rId4" Type="http://schemas.openxmlformats.org/officeDocument/2006/relationships/image" Target="../media/image79.png"/><Relationship Id="rId9" Type="http://schemas.openxmlformats.org/officeDocument/2006/relationships/image" Target="../media/image8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9.png"/><Relationship Id="rId5" Type="http://schemas.openxmlformats.org/officeDocument/2006/relationships/image" Target="../media/image88.png"/><Relationship Id="rId4" Type="http://schemas.openxmlformats.org/officeDocument/2006/relationships/image" Target="../media/image44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environmentalsystems#application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7.jpg"/><Relationship Id="rId11" Type="http://schemas.openxmlformats.org/officeDocument/2006/relationships/image" Target="../media/image32.jpeg"/><Relationship Id="rId5" Type="http://schemas.openxmlformats.org/officeDocument/2006/relationships/image" Target="../media/image26.jpeg"/><Relationship Id="rId10" Type="http://schemas.openxmlformats.org/officeDocument/2006/relationships/image" Target="../media/image31.png"/><Relationship Id="rId4" Type="http://schemas.openxmlformats.org/officeDocument/2006/relationships/image" Target="../media/image25.jpeg"/><Relationship Id="rId9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tiff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7.png"/><Relationship Id="rId5" Type="http://schemas.openxmlformats.org/officeDocument/2006/relationships/image" Target="../media/image36.tiff"/><Relationship Id="rId10" Type="http://schemas.openxmlformats.org/officeDocument/2006/relationships/hyperlink" Target="https://numfocus.org/sponsored-projects" TargetMode="External"/><Relationship Id="rId4" Type="http://schemas.openxmlformats.org/officeDocument/2006/relationships/image" Target="../media/image35.tiff"/><Relationship Id="rId9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bmi.readthedocs.io/" TargetMode="Externa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5C9FEDB-1F5A-99F1-F2CE-9C98C595DD0A}"/>
              </a:ext>
            </a:extLst>
          </p:cNvPr>
          <p:cNvSpPr/>
          <p:nvPr/>
        </p:nvSpPr>
        <p:spPr>
          <a:xfrm>
            <a:off x="3572128" y="-29609"/>
            <a:ext cx="8619872" cy="6887910"/>
          </a:xfrm>
          <a:prstGeom prst="rect">
            <a:avLst/>
          </a:prstGeom>
          <a:blipFill dpi="0" rotWithShape="1">
            <a:blip r:embed="rId3" cstate="screen">
              <a:alphaModFix amt="251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318" name="Text Box 30"/>
          <p:cNvSpPr txBox="1">
            <a:spLocks noChangeArrowheads="1"/>
          </p:cNvSpPr>
          <p:nvPr/>
        </p:nvSpPr>
        <p:spPr bwMode="auto">
          <a:xfrm>
            <a:off x="3823601" y="183198"/>
            <a:ext cx="8153751" cy="9613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Interdisciplinary Environmental Models: Water Quality, Hydrology, Hydraulics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4FD99F-B8DD-B48C-44C8-1D37FFB88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129" y="-5771"/>
            <a:ext cx="3632915" cy="688791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01406FB-C982-B537-4345-C52011463731}"/>
              </a:ext>
            </a:extLst>
          </p:cNvPr>
          <p:cNvGrpSpPr/>
          <p:nvPr/>
        </p:nvGrpSpPr>
        <p:grpSpPr>
          <a:xfrm>
            <a:off x="8175812" y="4890368"/>
            <a:ext cx="3724430" cy="1650195"/>
            <a:chOff x="606712" y="938956"/>
            <a:chExt cx="5475590" cy="2426087"/>
          </a:xfrm>
        </p:grpSpPr>
        <p:pic>
          <p:nvPicPr>
            <p:cNvPr id="3" name="Picture 2" descr="Icon&#10;&#10;Description automatically generated with low confidence">
              <a:extLst>
                <a:ext uri="{FF2B5EF4-FFF2-40B4-BE49-F238E27FC236}">
                  <a16:creationId xmlns:a16="http://schemas.microsoft.com/office/drawing/2014/main" id="{A8158CC8-1856-3EED-0C66-531A1C967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6722" y="1048392"/>
              <a:ext cx="1762507" cy="1207562"/>
            </a:xfrm>
            <a:prstGeom prst="rect">
              <a:avLst/>
            </a:prstGeom>
          </p:spPr>
        </p:pic>
        <p:pic>
          <p:nvPicPr>
            <p:cNvPr id="6" name="Picture 5" descr="Text&#10;&#10;Description automatically generated">
              <a:extLst>
                <a:ext uri="{FF2B5EF4-FFF2-40B4-BE49-F238E27FC236}">
                  <a16:creationId xmlns:a16="http://schemas.microsoft.com/office/drawing/2014/main" id="{9A5B3D2A-2427-4C89-2E85-C37DFBFDD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6712" y="2464183"/>
              <a:ext cx="2578932" cy="900860"/>
            </a:xfrm>
            <a:prstGeom prst="rect">
              <a:avLst/>
            </a:prstGeom>
          </p:spPr>
        </p:pic>
        <p:pic>
          <p:nvPicPr>
            <p:cNvPr id="7" name="Picture 6" descr="Chart, icon&#10;&#10;Description automatically generated">
              <a:extLst>
                <a:ext uri="{FF2B5EF4-FFF2-40B4-BE49-F238E27FC236}">
                  <a16:creationId xmlns:a16="http://schemas.microsoft.com/office/drawing/2014/main" id="{2B3C3D30-C994-B9D8-AC05-ED752663C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38559" y="938956"/>
              <a:ext cx="1413395" cy="1413395"/>
            </a:xfrm>
            <a:prstGeom prst="rect">
              <a:avLst/>
            </a:prstGeom>
          </p:spPr>
        </p:pic>
        <p:pic>
          <p:nvPicPr>
            <p:cNvPr id="8" name="Picture 7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0A0118C0-0FC2-559F-A728-C65B652BB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68364" y="993360"/>
              <a:ext cx="1258564" cy="1183675"/>
            </a:xfrm>
            <a:prstGeom prst="rect">
              <a:avLst/>
            </a:prstGeom>
          </p:spPr>
        </p:pic>
        <p:pic>
          <p:nvPicPr>
            <p:cNvPr id="10" name="Picture 9" descr="A blue and black logo&#10;&#10;Description automatically generated">
              <a:extLst>
                <a:ext uri="{FF2B5EF4-FFF2-40B4-BE49-F238E27FC236}">
                  <a16:creationId xmlns:a16="http://schemas.microsoft.com/office/drawing/2014/main" id="{15FBCC81-F8D1-BD3E-E129-F2709AD59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73788" y="2661365"/>
              <a:ext cx="2808514" cy="506495"/>
            </a:xfrm>
            <a:prstGeom prst="rect">
              <a:avLst/>
            </a:prstGeom>
          </p:spPr>
        </p:pic>
      </p:grpSp>
      <p:sp>
        <p:nvSpPr>
          <p:cNvPr id="12" name="Text Box 29">
            <a:extLst>
              <a:ext uri="{FF2B5EF4-FFF2-40B4-BE49-F238E27FC236}">
                <a16:creationId xmlns:a16="http://schemas.microsoft.com/office/drawing/2014/main" id="{47F51758-31D2-5160-C68D-99D0441C5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9359" y="5937318"/>
            <a:ext cx="2587067" cy="70788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en-US" sz="2000" dirty="0">
                <a:ea typeface="+mj-ea"/>
                <a:cs typeface="+mj-cs"/>
              </a:rPr>
              <a:t>NCER</a:t>
            </a:r>
          </a:p>
          <a:p>
            <a:r>
              <a:rPr lang="en-US" sz="2000" dirty="0">
                <a:ea typeface="+mj-ea"/>
                <a:cs typeface="+mj-cs"/>
              </a:rPr>
              <a:t>April 15-19, 2024</a:t>
            </a:r>
            <a:endParaRPr lang="de-DE" sz="2000" dirty="0">
              <a:ea typeface="+mj-ea"/>
              <a:cs typeface="+mj-cs"/>
            </a:endParaRPr>
          </a:p>
        </p:txBody>
      </p:sp>
      <p:sp>
        <p:nvSpPr>
          <p:cNvPr id="9" name="Text Box 29">
            <a:extLst>
              <a:ext uri="{FF2B5EF4-FFF2-40B4-BE49-F238E27FC236}">
                <a16:creationId xmlns:a16="http://schemas.microsoft.com/office/drawing/2014/main" id="{C7009EF3-D6CF-34D3-B6C1-790B24918D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0608" y="1352355"/>
            <a:ext cx="6924653" cy="23391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Todd Steissberg</a:t>
            </a:r>
            <a:r>
              <a:rPr lang="en-US" sz="2000" baseline="30000" dirty="0"/>
              <a:t>1</a:t>
            </a:r>
            <a:r>
              <a:rPr lang="en-US" sz="2000" dirty="0"/>
              <a:t>, Billy E. Johnson</a:t>
            </a:r>
            <a:r>
              <a:rPr lang="en-US" sz="2000" baseline="30000" dirty="0"/>
              <a:t>2</a:t>
            </a:r>
            <a:r>
              <a:rPr lang="en-US" sz="2000" dirty="0"/>
              <a:t>, Anthony Aufdenkampe</a:t>
            </a:r>
            <a:r>
              <a:rPr lang="en-US" sz="2000" baseline="30000" dirty="0"/>
              <a:t>2</a:t>
            </a:r>
            <a:r>
              <a:rPr lang="en-US" sz="2000" dirty="0"/>
              <a:t>, Zhonglong Zhang</a:t>
            </a:r>
            <a:r>
              <a:rPr lang="en-US" sz="2000" baseline="30000" dirty="0"/>
              <a:t>3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aseline="30000" dirty="0"/>
              <a:t>1</a:t>
            </a:r>
            <a:r>
              <a:rPr lang="en-US" sz="2000" dirty="0"/>
              <a:t>Environmental Laboratory, U.S. Army Engineer Research and Development Center (ERDC)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aseline="30000" dirty="0"/>
              <a:t>2</a:t>
            </a:r>
            <a:r>
              <a:rPr lang="en-US" sz="2000" dirty="0"/>
              <a:t>LimnoTech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aseline="30000" dirty="0"/>
              <a:t>3</a:t>
            </a:r>
            <a:r>
              <a:rPr lang="en-US" sz="2000" dirty="0"/>
              <a:t>Portland State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61619"/>
            <a:ext cx="11817927" cy="769401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ClearWater-Riverine Example:</a:t>
            </a:r>
            <a:b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20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E. Coli Transport in the Ohio River</a:t>
            </a:r>
          </a:p>
        </p:txBody>
      </p:sp>
      <p:pic>
        <p:nvPicPr>
          <p:cNvPr id="19" name="Picture 18" descr="A picture containing map&#10;&#10;Description automatically generated">
            <a:extLst>
              <a:ext uri="{FF2B5EF4-FFF2-40B4-BE49-F238E27FC236}">
                <a16:creationId xmlns:a16="http://schemas.microsoft.com/office/drawing/2014/main" id="{F4C9C7F1-FFA3-F9E2-BBFC-7789EBB8E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070" y="1050180"/>
            <a:ext cx="10275860" cy="513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820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556F5F32-7D0B-9492-3510-163011465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EF32A09-7546-DBB6-87F4-0931B54F9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34" y="1219488"/>
            <a:ext cx="5177612" cy="47740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64F577-4BD3-E6D2-C077-D1BAA912F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8925" y="1219488"/>
            <a:ext cx="5177612" cy="4774024"/>
          </a:xfrm>
          <a:prstGeom prst="rect">
            <a:avLst/>
          </a:prstGeom>
        </p:spPr>
      </p:pic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A6A5CE29-BE34-08D7-02D7-10B2CF9511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28569" y="878969"/>
            <a:ext cx="7992210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</a:pPr>
            <a:r>
              <a:rPr lang="en-US" b="0">
                <a:latin typeface="Calibri" panose="020F0502020204030204" pitchFamily="34" charset="0"/>
                <a:cs typeface="Calibri" panose="020F0502020204030204" pitchFamily="34" charset="0"/>
              </a:rPr>
              <a:t>Coarse Mesh				                Fine Mesh</a:t>
            </a:r>
          </a:p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</a:pPr>
            <a:endParaRPr lang="en-US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5F43BFAC-FF73-4071-5750-1BA459A6C6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005" y="246137"/>
            <a:ext cx="11791788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 Case Study: Sumwere Creek — Domain, Mesh, and Hydrodynamic Boundary Conditions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F894DA-F45F-CC6B-B703-5F9FCAC16715}"/>
              </a:ext>
            </a:extLst>
          </p:cNvPr>
          <p:cNvSpPr txBox="1"/>
          <p:nvPr/>
        </p:nvSpPr>
        <p:spPr>
          <a:xfrm>
            <a:off x="346394" y="1471306"/>
            <a:ext cx="950721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Upstream: 3 cms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DD3738-CD8F-B2D7-C11E-917486A18BBE}"/>
              </a:ext>
            </a:extLst>
          </p:cNvPr>
          <p:cNvSpPr txBox="1"/>
          <p:nvPr/>
        </p:nvSpPr>
        <p:spPr>
          <a:xfrm>
            <a:off x="5306145" y="2274392"/>
            <a:ext cx="735148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Spring: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1 cms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D6E4EE-6F7D-4B90-A4E1-F814D8C4AE80}"/>
              </a:ext>
            </a:extLst>
          </p:cNvPr>
          <p:cNvSpPr txBox="1"/>
          <p:nvPr/>
        </p:nvSpPr>
        <p:spPr>
          <a:xfrm>
            <a:off x="292560" y="4269213"/>
            <a:ext cx="1058390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Powerplant: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0.5 cms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AB574AE-170D-A709-4493-BA4D53D5AE5B}"/>
              </a:ext>
            </a:extLst>
          </p:cNvPr>
          <p:cNvCxnSpPr/>
          <p:nvPr/>
        </p:nvCxnSpPr>
        <p:spPr>
          <a:xfrm>
            <a:off x="833184" y="2032000"/>
            <a:ext cx="3012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35C9219-96D4-57D5-E1BC-4F54ED4A26BA}"/>
              </a:ext>
            </a:extLst>
          </p:cNvPr>
          <p:cNvCxnSpPr>
            <a:cxnSpLocks/>
          </p:cNvCxnSpPr>
          <p:nvPr/>
        </p:nvCxnSpPr>
        <p:spPr>
          <a:xfrm flipH="1">
            <a:off x="5566439" y="2833077"/>
            <a:ext cx="40479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9298285-B032-8CC1-8B11-E1A8AE1104AE}"/>
              </a:ext>
            </a:extLst>
          </p:cNvPr>
          <p:cNvCxnSpPr>
            <a:cxnSpLocks/>
          </p:cNvCxnSpPr>
          <p:nvPr/>
        </p:nvCxnSpPr>
        <p:spPr>
          <a:xfrm>
            <a:off x="736391" y="4829907"/>
            <a:ext cx="41154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B08CFF-BB09-51BB-2A2E-692DD4DBE301}"/>
              </a:ext>
            </a:extLst>
          </p:cNvPr>
          <p:cNvSpPr txBox="1"/>
          <p:nvPr/>
        </p:nvSpPr>
        <p:spPr>
          <a:xfrm>
            <a:off x="5469176" y="4457615"/>
            <a:ext cx="1154907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FF0000"/>
                </a:solidFill>
              </a:rPr>
              <a:t>Downstream:</a:t>
            </a:r>
          </a:p>
          <a:p>
            <a:r>
              <a:rPr lang="en-US" sz="1200" b="1">
                <a:solidFill>
                  <a:srgbClr val="FF0000"/>
                </a:solidFill>
              </a:rPr>
              <a:t>20.75 m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B9B7B0-54C2-EE44-655C-198AFAA5E5BD}"/>
              </a:ext>
            </a:extLst>
          </p:cNvPr>
          <p:cNvCxnSpPr>
            <a:cxnSpLocks/>
          </p:cNvCxnSpPr>
          <p:nvPr/>
        </p:nvCxnSpPr>
        <p:spPr>
          <a:xfrm flipH="1">
            <a:off x="5566439" y="5016300"/>
            <a:ext cx="174416" cy="4701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5435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3A0DFFEB-D20D-591C-EE9D-048CCB2FF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8266AC1-AF95-258E-D11C-58C3DDB83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33" y="1219488"/>
            <a:ext cx="5177613" cy="47740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A16DA2-7ED3-13C6-08F7-1E3BA8B74F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8925" y="1219488"/>
            <a:ext cx="5177612" cy="4774024"/>
          </a:xfrm>
          <a:prstGeom prst="rect">
            <a:avLst/>
          </a:prstGeom>
        </p:spPr>
      </p:pic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EF4DA75B-E633-8FD9-EA39-41FEE38F5F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28569" y="878969"/>
            <a:ext cx="7992210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</a:pPr>
            <a:r>
              <a:rPr lang="en-US" b="0">
                <a:latin typeface="Calibri" panose="020F0502020204030204" pitchFamily="34" charset="0"/>
                <a:cs typeface="Calibri" panose="020F0502020204030204" pitchFamily="34" charset="0"/>
              </a:rPr>
              <a:t>Coarse Mesh				                Fine Mesh</a:t>
            </a:r>
          </a:p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</a:pPr>
            <a:endParaRPr lang="en-US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222DCE01-87F0-65FB-F6D3-852FDCC2A8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30751" y="238990"/>
            <a:ext cx="10930260" cy="573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 Case Study: Sumwere Creek — Velocity at End of Simulation</a:t>
            </a:r>
          </a:p>
        </p:txBody>
      </p:sp>
    </p:spTree>
    <p:extLst>
      <p:ext uri="{BB962C8B-B14F-4D97-AF65-F5344CB8AC3E}">
        <p14:creationId xmlns:p14="http://schemas.microsoft.com/office/powerpoint/2010/main" val="1091778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4D2747F4-7153-EF0A-2D24-9DDFBCE78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BF76019-C903-CB96-AC48-CEB351268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34" y="1219488"/>
            <a:ext cx="5177612" cy="47740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76A172-8930-BAD5-0407-7768F9244C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8925" y="1219488"/>
            <a:ext cx="5177612" cy="4774024"/>
          </a:xfrm>
          <a:prstGeom prst="rect">
            <a:avLst/>
          </a:prstGeom>
        </p:spPr>
      </p:pic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78F57C35-1917-7F56-1732-83D0D6B8CB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28569" y="878969"/>
            <a:ext cx="7992210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</a:pPr>
            <a:r>
              <a:rPr lang="en-US" b="0">
                <a:latin typeface="Calibri" panose="020F0502020204030204" pitchFamily="34" charset="0"/>
                <a:cs typeface="Calibri" panose="020F0502020204030204" pitchFamily="34" charset="0"/>
              </a:rPr>
              <a:t>Coarse Mesh				                Fine Mesh</a:t>
            </a:r>
          </a:p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</a:pPr>
            <a:endParaRPr lang="en-US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EE99ED77-83FE-756E-45A1-54C6D0AA03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8569" y="246137"/>
            <a:ext cx="10953224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 Case Study: Sumwere Creek — Temperature Boundary Conditions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F8EA31-DE4C-8EBD-3CDE-B7FE312AB09F}"/>
              </a:ext>
            </a:extLst>
          </p:cNvPr>
          <p:cNvSpPr txBox="1"/>
          <p:nvPr/>
        </p:nvSpPr>
        <p:spPr>
          <a:xfrm>
            <a:off x="346394" y="1471306"/>
            <a:ext cx="950721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FF0000"/>
                </a:solidFill>
              </a:rPr>
              <a:t>Upstream: 15</a:t>
            </a:r>
            <a:r>
              <a:rPr lang="en-US" sz="1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˚</a:t>
            </a:r>
            <a:r>
              <a:rPr lang="en-US" sz="1200" b="1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7F6AFD-D3D0-77F8-9E8E-BB2C30D557CA}"/>
              </a:ext>
            </a:extLst>
          </p:cNvPr>
          <p:cNvSpPr txBox="1"/>
          <p:nvPr/>
        </p:nvSpPr>
        <p:spPr>
          <a:xfrm>
            <a:off x="5306145" y="2274392"/>
            <a:ext cx="735148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FF0000"/>
                </a:solidFill>
              </a:rPr>
              <a:t>Spring:</a:t>
            </a:r>
          </a:p>
          <a:p>
            <a:r>
              <a:rPr lang="en-US" sz="1200" b="1">
                <a:solidFill>
                  <a:srgbClr val="FF0000"/>
                </a:solidFill>
              </a:rPr>
              <a:t>5</a:t>
            </a:r>
            <a:r>
              <a:rPr lang="en-US" sz="1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˚</a:t>
            </a:r>
            <a:r>
              <a:rPr lang="en-US" sz="1200" b="1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887A03-C4AE-69C9-145B-A9762A32BD89}"/>
              </a:ext>
            </a:extLst>
          </p:cNvPr>
          <p:cNvSpPr txBox="1"/>
          <p:nvPr/>
        </p:nvSpPr>
        <p:spPr>
          <a:xfrm>
            <a:off x="292560" y="4269213"/>
            <a:ext cx="1058390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FF0000"/>
                </a:solidFill>
              </a:rPr>
              <a:t>Powerplant:</a:t>
            </a:r>
          </a:p>
          <a:p>
            <a:r>
              <a:rPr lang="en-US" sz="1200" b="1">
                <a:solidFill>
                  <a:srgbClr val="FF0000"/>
                </a:solidFill>
              </a:rPr>
              <a:t>20-25</a:t>
            </a:r>
            <a:r>
              <a:rPr lang="en-US" sz="1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˚</a:t>
            </a:r>
            <a:r>
              <a:rPr lang="en-US" sz="1200" b="1">
                <a:solidFill>
                  <a:srgbClr val="FF0000"/>
                </a:solidFill>
              </a:rPr>
              <a:t>C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F6DC35A-7B33-017A-C1CD-4731445A448F}"/>
              </a:ext>
            </a:extLst>
          </p:cNvPr>
          <p:cNvCxnSpPr/>
          <p:nvPr/>
        </p:nvCxnSpPr>
        <p:spPr>
          <a:xfrm>
            <a:off x="833184" y="2032000"/>
            <a:ext cx="3012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C4A0AD3-0AC1-DFC6-B299-3F0FEACC000D}"/>
              </a:ext>
            </a:extLst>
          </p:cNvPr>
          <p:cNvCxnSpPr>
            <a:cxnSpLocks/>
          </p:cNvCxnSpPr>
          <p:nvPr/>
        </p:nvCxnSpPr>
        <p:spPr>
          <a:xfrm flipH="1">
            <a:off x="5566439" y="2833077"/>
            <a:ext cx="40479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54825A-73E5-083F-0E31-A78EA20FD524}"/>
              </a:ext>
            </a:extLst>
          </p:cNvPr>
          <p:cNvCxnSpPr>
            <a:cxnSpLocks/>
          </p:cNvCxnSpPr>
          <p:nvPr/>
        </p:nvCxnSpPr>
        <p:spPr>
          <a:xfrm>
            <a:off x="736391" y="4829907"/>
            <a:ext cx="41154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5677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9684B79C-DAD8-11F4-D362-72AE72128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45E89E-BE1B-818F-924D-85CF469D6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34" y="1219488"/>
            <a:ext cx="5177612" cy="4774024"/>
          </a:xfrm>
          <a:prstGeom prst="rect">
            <a:avLst/>
          </a:prstGeom>
        </p:spPr>
      </p:pic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3A10F9B3-A708-BD52-B4F9-94D2941C26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28569" y="878969"/>
            <a:ext cx="7992210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</a:pPr>
            <a:r>
              <a:rPr lang="en-US" b="0">
                <a:latin typeface="Calibri" panose="020F0502020204030204" pitchFamily="34" charset="0"/>
                <a:cs typeface="Calibri" panose="020F0502020204030204" pitchFamily="34" charset="0"/>
              </a:rPr>
              <a:t>Coarse Mesh				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67072AFB-20C4-BED4-B143-7227C64BB1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8569" y="246137"/>
            <a:ext cx="10953224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 Case Study: Sumwere Creek — Temperature Boundary Timeseries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E7B379-3E88-06DB-D810-B5B61AC393C2}"/>
              </a:ext>
            </a:extLst>
          </p:cNvPr>
          <p:cNvSpPr txBox="1"/>
          <p:nvPr/>
        </p:nvSpPr>
        <p:spPr>
          <a:xfrm>
            <a:off x="346394" y="1471306"/>
            <a:ext cx="950721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FFE663"/>
                </a:solidFill>
              </a:rPr>
              <a:t>Upstream: 15</a:t>
            </a:r>
            <a:r>
              <a:rPr lang="en-US" sz="1200" b="1">
                <a:solidFill>
                  <a:srgbClr val="FFE66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˚</a:t>
            </a:r>
            <a:r>
              <a:rPr lang="en-US" sz="1200" b="1">
                <a:solidFill>
                  <a:srgbClr val="FFE663"/>
                </a:solidFill>
              </a:rPr>
              <a:t>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24F591-D067-8410-D440-477E890EF927}"/>
              </a:ext>
            </a:extLst>
          </p:cNvPr>
          <p:cNvSpPr txBox="1"/>
          <p:nvPr/>
        </p:nvSpPr>
        <p:spPr>
          <a:xfrm>
            <a:off x="5306145" y="2274392"/>
            <a:ext cx="735148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88C7E5"/>
                </a:solidFill>
              </a:rPr>
              <a:t>Spring:</a:t>
            </a:r>
          </a:p>
          <a:p>
            <a:r>
              <a:rPr lang="en-US" sz="1200" b="1">
                <a:solidFill>
                  <a:srgbClr val="88C7E5"/>
                </a:solidFill>
              </a:rPr>
              <a:t>5</a:t>
            </a:r>
            <a:r>
              <a:rPr lang="en-US" sz="1200" b="1">
                <a:solidFill>
                  <a:srgbClr val="88C7E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˚</a:t>
            </a:r>
            <a:r>
              <a:rPr lang="en-US" sz="1200" b="1">
                <a:solidFill>
                  <a:srgbClr val="88C7E5"/>
                </a:solidFill>
              </a:rPr>
              <a:t>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BFEDC3-0DA6-9883-AEB7-C53D2A91A47C}"/>
              </a:ext>
            </a:extLst>
          </p:cNvPr>
          <p:cNvSpPr txBox="1"/>
          <p:nvPr/>
        </p:nvSpPr>
        <p:spPr>
          <a:xfrm>
            <a:off x="292560" y="4269213"/>
            <a:ext cx="1058390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FB8500"/>
                </a:solidFill>
              </a:rPr>
              <a:t>Powerplant:</a:t>
            </a:r>
          </a:p>
          <a:p>
            <a:r>
              <a:rPr lang="en-US" sz="1200" b="1">
                <a:solidFill>
                  <a:srgbClr val="FB8500"/>
                </a:solidFill>
              </a:rPr>
              <a:t>20-25</a:t>
            </a:r>
            <a:r>
              <a:rPr lang="en-US" sz="1200" b="1">
                <a:solidFill>
                  <a:srgbClr val="FB85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˚</a:t>
            </a:r>
            <a:r>
              <a:rPr lang="en-US" sz="1200" b="1">
                <a:solidFill>
                  <a:srgbClr val="FB8500"/>
                </a:solidFill>
              </a:rPr>
              <a:t>C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1412280-83C5-C29D-BE4E-3D1B2F6D676D}"/>
              </a:ext>
            </a:extLst>
          </p:cNvPr>
          <p:cNvCxnSpPr/>
          <p:nvPr/>
        </p:nvCxnSpPr>
        <p:spPr>
          <a:xfrm>
            <a:off x="833184" y="2032000"/>
            <a:ext cx="3012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EFE5121-3C6C-8F82-ACA0-A432C903E329}"/>
              </a:ext>
            </a:extLst>
          </p:cNvPr>
          <p:cNvCxnSpPr>
            <a:cxnSpLocks/>
          </p:cNvCxnSpPr>
          <p:nvPr/>
        </p:nvCxnSpPr>
        <p:spPr>
          <a:xfrm flipH="1">
            <a:off x="5566439" y="2833077"/>
            <a:ext cx="40479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8389C3-A067-A5C4-BF6A-99A0E4BBA3D1}"/>
              </a:ext>
            </a:extLst>
          </p:cNvPr>
          <p:cNvCxnSpPr>
            <a:cxnSpLocks/>
          </p:cNvCxnSpPr>
          <p:nvPr/>
        </p:nvCxnSpPr>
        <p:spPr>
          <a:xfrm>
            <a:off x="736391" y="4829907"/>
            <a:ext cx="41154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graph with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C3AAFC8B-932E-4026-C7F1-532E06A572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417"/>
          <a:stretch/>
        </p:blipFill>
        <p:spPr>
          <a:xfrm>
            <a:off x="6375034" y="1397801"/>
            <a:ext cx="560676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55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501241FE-6FBE-DA45-4449-BA03285C8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71676A4D-FB44-0174-DD07-8441112BAD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8569" y="246137"/>
            <a:ext cx="10953224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 Case Study: Sumwere Creek — Meteorological Timeseries</a:t>
            </a:r>
          </a:p>
        </p:txBody>
      </p:sp>
      <p:pic>
        <p:nvPicPr>
          <p:cNvPr id="14" name="Picture 13" descr="A graph of a solar heat flux and a solar heat flux&#10;&#10;Description automatically generated">
            <a:extLst>
              <a:ext uri="{FF2B5EF4-FFF2-40B4-BE49-F238E27FC236}">
                <a16:creationId xmlns:a16="http://schemas.microsoft.com/office/drawing/2014/main" id="{561E0E7B-3223-5DCE-3A43-32E0A83E6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54" y="1059475"/>
            <a:ext cx="10277475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880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876DBD10-E821-E8BB-4230-A16290B94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1899FB9D-D772-EB34-CBAA-462BED34A5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8569" y="246137"/>
            <a:ext cx="10953224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 – Animation</a:t>
            </a:r>
          </a:p>
        </p:txBody>
      </p:sp>
      <p:pic>
        <p:nvPicPr>
          <p:cNvPr id="5" name="Picture 4" descr="A yellow and blue line&#10;&#10;Description automatically generated with medium confidence">
            <a:extLst>
              <a:ext uri="{FF2B5EF4-FFF2-40B4-BE49-F238E27FC236}">
                <a16:creationId xmlns:a16="http://schemas.microsoft.com/office/drawing/2014/main" id="{0ED030E9-A931-B5DF-FA7F-4216A140E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7104" y="1678157"/>
            <a:ext cx="4765044" cy="3573783"/>
          </a:xfrm>
          <a:prstGeom prst="rect">
            <a:avLst/>
          </a:prstGeom>
        </p:spPr>
      </p:pic>
      <p:pic>
        <p:nvPicPr>
          <p:cNvPr id="8" name="Picture 7" descr="A yellow snake with blue dot&#10;&#10;Description automatically generated with medium confidence">
            <a:extLst>
              <a:ext uri="{FF2B5EF4-FFF2-40B4-BE49-F238E27FC236}">
                <a16:creationId xmlns:a16="http://schemas.microsoft.com/office/drawing/2014/main" id="{59AB25D7-D775-6947-A501-DA4D762F8E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280" y="1678157"/>
            <a:ext cx="4765045" cy="3573784"/>
          </a:xfrm>
          <a:prstGeom prst="rect">
            <a:avLst/>
          </a:prstGeom>
        </p:spPr>
      </p:pic>
      <p:sp>
        <p:nvSpPr>
          <p:cNvPr id="9" name="Google Shape;565;p26">
            <a:extLst>
              <a:ext uri="{FF2B5EF4-FFF2-40B4-BE49-F238E27FC236}">
                <a16:creationId xmlns:a16="http://schemas.microsoft.com/office/drawing/2014/main" id="{78C9E537-4FC2-5A38-91C9-AB317B0F60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28569" y="1293181"/>
            <a:ext cx="7992210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</a:pPr>
            <a:r>
              <a:rPr lang="en-US" b="0">
                <a:latin typeface="Calibri" panose="020F0502020204030204" pitchFamily="34" charset="0"/>
                <a:cs typeface="Calibri" panose="020F0502020204030204" pitchFamily="34" charset="0"/>
              </a:rPr>
              <a:t>Coarse Mesh				                Fine Mesh</a:t>
            </a:r>
          </a:p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</a:pPr>
            <a:endParaRPr lang="en-US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yellow and blue road&#10;&#10;Description automatically generated with medium confidence">
            <a:extLst>
              <a:ext uri="{FF2B5EF4-FFF2-40B4-BE49-F238E27FC236}">
                <a16:creationId xmlns:a16="http://schemas.microsoft.com/office/drawing/2014/main" id="{C4F692D8-B98F-D7BB-C436-9C81AAD39C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7104" y="1678156"/>
            <a:ext cx="4765044" cy="3573783"/>
          </a:xfrm>
          <a:prstGeom prst="rect">
            <a:avLst/>
          </a:prstGeom>
          <a:ln>
            <a:noFill/>
          </a:ln>
        </p:spPr>
      </p:pic>
      <p:pic>
        <p:nvPicPr>
          <p:cNvPr id="12" name="Picture 11" descr="A chart of temperature&#10;&#10;Description automatically generated">
            <a:extLst>
              <a:ext uri="{FF2B5EF4-FFF2-40B4-BE49-F238E27FC236}">
                <a16:creationId xmlns:a16="http://schemas.microsoft.com/office/drawing/2014/main" id="{CE4B0E75-D1E6-9B9C-4D9B-4AF25C3062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4304" y="5390155"/>
            <a:ext cx="2961136" cy="493522"/>
          </a:xfrm>
          <a:prstGeom prst="rect">
            <a:avLst/>
          </a:prstGeom>
        </p:spPr>
      </p:pic>
      <p:pic>
        <p:nvPicPr>
          <p:cNvPr id="14" name="Picture 13" descr="A yellow snake with blue square&#10;&#10;Description automatically generated">
            <a:extLst>
              <a:ext uri="{FF2B5EF4-FFF2-40B4-BE49-F238E27FC236}">
                <a16:creationId xmlns:a16="http://schemas.microsoft.com/office/drawing/2014/main" id="{E6222A22-0FDB-FCD7-8627-546440B57F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2280" y="1687780"/>
            <a:ext cx="4765044" cy="357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2184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7CC47FAE-8539-4396-C137-2732A28FD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DD0886F8-E931-9299-DFD0-BC0C55CFFD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8569" y="246137"/>
            <a:ext cx="10953224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 – Warm Powerplant Inflows</a:t>
            </a:r>
          </a:p>
        </p:txBody>
      </p:sp>
      <p:pic>
        <p:nvPicPr>
          <p:cNvPr id="5" name="Picture 4" descr="A yellow and blue line&#10;&#10;Description automatically generated with medium confidence">
            <a:extLst>
              <a:ext uri="{FF2B5EF4-FFF2-40B4-BE49-F238E27FC236}">
                <a16:creationId xmlns:a16="http://schemas.microsoft.com/office/drawing/2014/main" id="{3D71C6FE-833E-FB91-6B3C-F744B13B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7104" y="1678157"/>
            <a:ext cx="4765044" cy="3573783"/>
          </a:xfrm>
          <a:prstGeom prst="rect">
            <a:avLst/>
          </a:prstGeom>
        </p:spPr>
      </p:pic>
      <p:pic>
        <p:nvPicPr>
          <p:cNvPr id="8" name="Picture 7" descr="A yellow snake with blue dot&#10;&#10;Description automatically generated with medium confidence">
            <a:extLst>
              <a:ext uri="{FF2B5EF4-FFF2-40B4-BE49-F238E27FC236}">
                <a16:creationId xmlns:a16="http://schemas.microsoft.com/office/drawing/2014/main" id="{4D2BFC4E-C996-DEE6-0908-AFC49EC1E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280" y="1678157"/>
            <a:ext cx="4765045" cy="3573784"/>
          </a:xfrm>
          <a:prstGeom prst="rect">
            <a:avLst/>
          </a:prstGeom>
        </p:spPr>
      </p:pic>
      <p:sp>
        <p:nvSpPr>
          <p:cNvPr id="9" name="Google Shape;565;p26">
            <a:extLst>
              <a:ext uri="{FF2B5EF4-FFF2-40B4-BE49-F238E27FC236}">
                <a16:creationId xmlns:a16="http://schemas.microsoft.com/office/drawing/2014/main" id="{01D1FF7C-E11D-F064-5A98-3DD7FBCB71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28569" y="1293181"/>
            <a:ext cx="7992210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</a:pPr>
            <a:r>
              <a:rPr lang="en-US" b="0">
                <a:latin typeface="Calibri" panose="020F0502020204030204" pitchFamily="34" charset="0"/>
                <a:cs typeface="Calibri" panose="020F0502020204030204" pitchFamily="34" charset="0"/>
              </a:rPr>
              <a:t>Coarse Mesh				                Fine Mesh</a:t>
            </a:r>
          </a:p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</a:pPr>
            <a:endParaRPr lang="en-US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yellow line on a gray background&#10;&#10;Description automatically generated">
            <a:extLst>
              <a:ext uri="{FF2B5EF4-FFF2-40B4-BE49-F238E27FC236}">
                <a16:creationId xmlns:a16="http://schemas.microsoft.com/office/drawing/2014/main" id="{8037C277-6C0E-6DCF-287B-B7445C882D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2279" y="1685976"/>
            <a:ext cx="4765043" cy="3573782"/>
          </a:xfrm>
          <a:prstGeom prst="rect">
            <a:avLst/>
          </a:prstGeom>
        </p:spPr>
      </p:pic>
      <p:pic>
        <p:nvPicPr>
          <p:cNvPr id="7" name="Picture 6" descr="A yellow and blue road&#10;&#10;Description automatically generated with medium confidence">
            <a:extLst>
              <a:ext uri="{FF2B5EF4-FFF2-40B4-BE49-F238E27FC236}">
                <a16:creationId xmlns:a16="http://schemas.microsoft.com/office/drawing/2014/main" id="{612A5DC7-5EC0-7060-478C-7C97580DD4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7104" y="1678156"/>
            <a:ext cx="4765044" cy="3573783"/>
          </a:xfrm>
          <a:prstGeom prst="rect">
            <a:avLst/>
          </a:prstGeom>
          <a:ln>
            <a:noFill/>
          </a:ln>
        </p:spPr>
      </p:pic>
      <p:pic>
        <p:nvPicPr>
          <p:cNvPr id="12" name="Picture 11" descr="A pixelated image of a snake&#10;&#10;Description automatically generated">
            <a:extLst>
              <a:ext uri="{FF2B5EF4-FFF2-40B4-BE49-F238E27FC236}">
                <a16:creationId xmlns:a16="http://schemas.microsoft.com/office/drawing/2014/main" id="{3796B647-6A29-3DDB-772C-6E35F21A81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2279" y="1676351"/>
            <a:ext cx="4765043" cy="3573782"/>
          </a:xfrm>
          <a:prstGeom prst="rect">
            <a:avLst/>
          </a:prstGeom>
        </p:spPr>
      </p:pic>
      <p:pic>
        <p:nvPicPr>
          <p:cNvPr id="14" name="Picture 13" descr="A colorful line of a pipe&#10;&#10;Description automatically generated with low confidence">
            <a:extLst>
              <a:ext uri="{FF2B5EF4-FFF2-40B4-BE49-F238E27FC236}">
                <a16:creationId xmlns:a16="http://schemas.microsoft.com/office/drawing/2014/main" id="{CDADC0AA-728E-DDDD-9FA1-65C1DAD1D4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57104" y="1678155"/>
            <a:ext cx="4765044" cy="3573783"/>
          </a:xfrm>
          <a:prstGeom prst="rect">
            <a:avLst/>
          </a:prstGeom>
        </p:spPr>
      </p:pic>
      <p:pic>
        <p:nvPicPr>
          <p:cNvPr id="15" name="Picture 14" descr="A chart of temperature&#10;&#10;Description automatically generated">
            <a:extLst>
              <a:ext uri="{FF2B5EF4-FFF2-40B4-BE49-F238E27FC236}">
                <a16:creationId xmlns:a16="http://schemas.microsoft.com/office/drawing/2014/main" id="{E2321FCF-A2BA-4A26-A736-8803CCC642C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34304" y="5390155"/>
            <a:ext cx="2961136" cy="49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95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45D659E3-8A71-AC74-BC3A-D80F72440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BEE0D6C9-308A-777B-663D-369BC11D4A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1881" y="246137"/>
            <a:ext cx="11779912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ClearWater Framework Summary</a:t>
            </a:r>
          </a:p>
        </p:txBody>
      </p:sp>
      <p:sp>
        <p:nvSpPr>
          <p:cNvPr id="8" name="Google Shape;565;p26">
            <a:extLst>
              <a:ext uri="{FF2B5EF4-FFF2-40B4-BE49-F238E27FC236}">
                <a16:creationId xmlns:a16="http://schemas.microsoft.com/office/drawing/2014/main" id="{E1507AF6-EB26-908A-A546-7829253029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92290" y="1291635"/>
            <a:ext cx="5623507" cy="3552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ClearWater’s Python-based framework allows easy integration with powerful interactive visualization packages 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Enhanced understanding 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of complex environmental/ecological outcomes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Iterative analysis 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and scenario discovery 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Multidimensional exploration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 across time and space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Effective communication</a:t>
            </a:r>
            <a:r>
              <a:rPr lang="en-US" b="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of results across teams and stakeholders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2F4E8F7-EE43-FC38-6260-42EB0B1733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"/>
          <a:stretch/>
        </p:blipFill>
        <p:spPr>
          <a:xfrm>
            <a:off x="5960995" y="1300902"/>
            <a:ext cx="5848925" cy="2226702"/>
          </a:xfrm>
          <a:prstGeom prst="rect">
            <a:avLst/>
          </a:prstGeom>
        </p:spPr>
      </p:pic>
      <p:pic>
        <p:nvPicPr>
          <p:cNvPr id="1034" name="Picture 10" descr="Installation — GeoViews v1.11.0">
            <a:extLst>
              <a:ext uri="{FF2B5EF4-FFF2-40B4-BE49-F238E27FC236}">
                <a16:creationId xmlns:a16="http://schemas.microsoft.com/office/drawing/2014/main" id="{10A20CD6-2613-A1BD-348B-572B88CDB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7806" y="3605649"/>
            <a:ext cx="1830705" cy="416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BE646191-30D7-A6A5-AB1C-07F4316C3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213" y="3634604"/>
            <a:ext cx="1973961" cy="46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7756B4B-E012-087F-59E0-B63CAE6905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3158" y="4201628"/>
            <a:ext cx="2645410" cy="88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20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49881"/>
            <a:ext cx="11391900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19" y="793941"/>
            <a:ext cx="10757851" cy="1554231"/>
          </a:xfrm>
        </p:spPr>
        <p:txBody>
          <a:bodyPr wrap="square">
            <a:spAutoFit/>
          </a:bodyPr>
          <a:lstStyle/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CE‐QUAL‐W2 is a two‐dimensional (2D), longitudinal/vertical, hydrodynamics and water quality model that enables characterization of vertical and longitudinal changes in reservoirs. 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model assumes reservoirs are </a:t>
            </a:r>
            <a:r>
              <a:rPr lang="en-US" b="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well mixed 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laterally, with no variation from one channel side to the other in a layer (vertical) and segment (longitudinal).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has been applied to rivers, lakes, reservoirs, and estuaries.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Rectangle 3">
            <a:hlinkClick r:id="rId3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9B003-7190-9855-8B76-5730591DC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749" y="2457447"/>
            <a:ext cx="6217996" cy="3778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89C488-8413-2C4D-C758-751229965161}"/>
              </a:ext>
            </a:extLst>
          </p:cNvPr>
          <p:cNvSpPr txBox="1"/>
          <p:nvPr/>
        </p:nvSpPr>
        <p:spPr>
          <a:xfrm>
            <a:off x="8716105" y="2657501"/>
            <a:ext cx="283187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i="1" u="none" strike="noStrike" baseline="0">
                <a:solidFill>
                  <a:srgbClr val="0A80BB"/>
                </a:solidFill>
              </a:rPr>
              <a:t>Ecological Modelling 466 (2022) 109888</a:t>
            </a:r>
            <a:endParaRPr lang="en-US" sz="1100" i="1"/>
          </a:p>
        </p:txBody>
      </p:sp>
      <p:pic>
        <p:nvPicPr>
          <p:cNvPr id="7" name="Picture 6" descr="A picture containing text, screenshot, sky, cloud&#10;&#10;Description automatically generated">
            <a:extLst>
              <a:ext uri="{FF2B5EF4-FFF2-40B4-BE49-F238E27FC236}">
                <a16:creationId xmlns:a16="http://schemas.microsoft.com/office/drawing/2014/main" id="{5A04AF78-D248-06A0-C2A8-4C0CEFE2A8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" y="2625386"/>
            <a:ext cx="4690793" cy="332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2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7930079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400" b="0" dirty="0">
                <a:latin typeface="Calibri" panose="020F0502020204030204" pitchFamily="34" charset="0"/>
                <a:cs typeface="Calibri" panose="020F0502020204030204" pitchFamily="34" charset="0"/>
              </a:rPr>
              <a:t>Nutrient flow through ecosystems has a profound impact on how species utilize resources across watershed scales.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400" b="0" dirty="0">
                <a:latin typeface="Calibri" panose="020F0502020204030204" pitchFamily="34" charset="0"/>
                <a:cs typeface="Calibri" panose="020F0502020204030204" pitchFamily="34" charset="0"/>
              </a:rPr>
              <a:t>Primary production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400" b="0" dirty="0">
                <a:latin typeface="Calibri" panose="020F0502020204030204" pitchFamily="34" charset="0"/>
                <a:cs typeface="Calibri" panose="020F0502020204030204" pitchFamily="34" charset="0"/>
              </a:rPr>
              <a:t>Species distribution and abundance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400" b="0" dirty="0">
                <a:latin typeface="Calibri" panose="020F0502020204030204" pitchFamily="34" charset="0"/>
                <a:cs typeface="Calibri" panose="020F0502020204030204" pitchFamily="34" charset="0"/>
              </a:rPr>
              <a:t>Ecosystem productivity and stability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400" b="0" dirty="0">
                <a:latin typeface="Calibri" panose="020F0502020204030204" pitchFamily="34" charset="0"/>
                <a:cs typeface="Calibri" panose="020F0502020204030204" pitchFamily="34" charset="0"/>
              </a:rPr>
              <a:t>Community composition and diversity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400" b="0" dirty="0">
                <a:latin typeface="Calibri" panose="020F0502020204030204" pitchFamily="34" charset="0"/>
                <a:cs typeface="Calibri" panose="020F0502020204030204" pitchFamily="34" charset="0"/>
              </a:rPr>
              <a:t>Carbon sequestration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•"/>
            </a:pPr>
            <a:r>
              <a:rPr lang="en-US" sz="2400" b="0" dirty="0">
                <a:latin typeface="Calibri" panose="020F0502020204030204" pitchFamily="34" charset="0"/>
                <a:cs typeface="Calibri" panose="020F0502020204030204" pitchFamily="34" charset="0"/>
              </a:rPr>
              <a:t>Human-caused disturbances are disrupting nutrient cycling, destabilizing ecosystem health and functioning.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Introduction: Nutrient Flow through Ecosystems</a:t>
            </a:r>
            <a:endParaRPr sz="28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11" descr="A river running through a valley&#10;&#10;Description automatically generated">
            <a:extLst>
              <a:ext uri="{FF2B5EF4-FFF2-40B4-BE49-F238E27FC236}">
                <a16:creationId xmlns:a16="http://schemas.microsoft.com/office/drawing/2014/main" id="{D47E3E32-485D-CA23-1E3D-CA624BEF3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047" y="2720187"/>
            <a:ext cx="2990886" cy="1839939"/>
          </a:xfrm>
          <a:prstGeom prst="rect">
            <a:avLst/>
          </a:prstGeom>
        </p:spPr>
      </p:pic>
      <p:pic>
        <p:nvPicPr>
          <p:cNvPr id="13" name="Picture 12" descr="A river with grass and rocks&#10;&#10;Description automatically generated">
            <a:extLst>
              <a:ext uri="{FF2B5EF4-FFF2-40B4-BE49-F238E27FC236}">
                <a16:creationId xmlns:a16="http://schemas.microsoft.com/office/drawing/2014/main" id="{5B86B87B-B125-A247-F222-BE4C53E720C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63991" y="882672"/>
            <a:ext cx="2978932" cy="1839939"/>
          </a:xfrm>
          <a:prstGeom prst="rect">
            <a:avLst/>
          </a:prstGeom>
        </p:spPr>
      </p:pic>
      <p:pic>
        <p:nvPicPr>
          <p:cNvPr id="2" name="Picture 1" descr="An aerial view of a green island&#10;&#10;Description automatically generated">
            <a:extLst>
              <a:ext uri="{FF2B5EF4-FFF2-40B4-BE49-F238E27FC236}">
                <a16:creationId xmlns:a16="http://schemas.microsoft.com/office/drawing/2014/main" id="{A121DF6C-2FEF-ED76-FC34-DFC3D68DADD8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7039" y="4563849"/>
            <a:ext cx="2985884" cy="16743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7354549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50751"/>
            <a:ext cx="11755437" cy="486566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CE-QUAL-W2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1" y="787639"/>
            <a:ext cx="8106534" cy="5324494"/>
          </a:xfrm>
        </p:spPr>
        <p:txBody>
          <a:bodyPr wrap="square">
            <a:spAutoFit/>
          </a:bodyPr>
          <a:lstStyle/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Longitudinal-vertical hydrodynamics and water quality in stratified and non-stratified systems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Nutrients-dissolved oxygen-organic matter interactions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Fish habitat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Selective withdrawal from stratified reservoir outlets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Hypolimnetic aeration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Multiple algae, epiphyton/periphyton, zooplankton, and macrophytes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CBOD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Sediment diagenesis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Generic water quality groups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Internal dynamic pipe/culvert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Hydraulic structures (weirs, spillways) algorithms, including a dynamic shading algorithm based on topographic and vegetative cover.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Water age – Useful for </a:t>
            </a:r>
            <a:r>
              <a:rPr lang="en-US" sz="2000" b="0">
                <a:solidFill>
                  <a:schemeClr val="tx1"/>
                </a:solidFill>
              </a:rPr>
              <a:t>forensic analyses</a:t>
            </a:r>
            <a:endParaRPr lang="en-US" sz="2000" b="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4CC91514-5162-8DE4-854B-792E3319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9972" y="3539783"/>
            <a:ext cx="3075688" cy="266124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DE073D6A-FE5F-A06E-328E-88B356C9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7095" y="787639"/>
            <a:ext cx="3078565" cy="2661241"/>
          </a:xfrm>
          <a:prstGeom prst="rect">
            <a:avLst/>
          </a:prstGeom>
          <a:noFill/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122950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199235"/>
            <a:ext cx="11755437" cy="573652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Past and Current Applications of 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825719"/>
            <a:ext cx="7812315" cy="5338999"/>
          </a:xfrm>
        </p:spPr>
        <p:txBody>
          <a:bodyPr/>
          <a:lstStyle/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widely used by USACE and other federal, state, and local agencies for environmental impact assessments, planning studies, etc. Agencies that use CE-QUAL-W2 as their standard reservoir water quality model include: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Geological Survey (USGS)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Bureau of Reclamation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Environmental Protection Agency (EPA)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State of California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More than 1,100 model applications have been developed worldwide for reservoirs, rivers, estuaries, and other water bodies since CE-QUAL-W2 was released in 1986.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also used as a research tool by researchers at universities and other organizations.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At least 1,500 publications utilized or cited CE-QUAL-W2 in the year 2022 alone.</a:t>
            </a:r>
          </a:p>
          <a:p>
            <a:pPr marL="114300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Recent Studies: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Water Temperature Modeling Platform, California Central Valley Project (USBR and State of California): This platform applies CE-QUAL-W2 for ongoing and future operations decision-making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USACE Northwest Division, Columbia and Snake River Watershed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System Reservoir Operation (CRSO) Project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River Treaty (CRT) Project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Philadelphia District, Lehigh River Water Quality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043CD-CEF5-15AC-006A-0512A673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944" y="349793"/>
            <a:ext cx="4267199" cy="552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0A4C1A-DAD7-6527-A311-B70E568B7D51}"/>
              </a:ext>
            </a:extLst>
          </p:cNvPr>
          <p:cNvSpPr txBox="1"/>
          <p:nvPr/>
        </p:nvSpPr>
        <p:spPr>
          <a:xfrm>
            <a:off x="8120739" y="5467008"/>
            <a:ext cx="3566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Region of Application:</a:t>
            </a:r>
          </a:p>
          <a:p>
            <a:pPr algn="ctr"/>
            <a:r>
              <a:rPr lang="en-US" sz="1400" dirty="0"/>
              <a:t>Water Temperature Modeling Platform</a:t>
            </a:r>
          </a:p>
          <a:p>
            <a:pPr algn="ctr"/>
            <a:r>
              <a:rPr lang="en-US" sz="1400" dirty="0"/>
              <a:t>California Central Valley Project</a:t>
            </a:r>
          </a:p>
        </p:txBody>
      </p:sp>
    </p:spTree>
    <p:extLst>
      <p:ext uri="{BB962C8B-B14F-4D97-AF65-F5344CB8AC3E}">
        <p14:creationId xmlns:p14="http://schemas.microsoft.com/office/powerpoint/2010/main" val="7571453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 txBox="1">
            <a:spLocks noGrp="1"/>
          </p:cNvSpPr>
          <p:nvPr>
            <p:ph type="title"/>
          </p:nvPr>
        </p:nvSpPr>
        <p:spPr>
          <a:xfrm>
            <a:off x="0" y="270635"/>
            <a:ext cx="12192000" cy="461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HEC-ResSim Water Quality Model: Reservoir Operations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426" name="Google Shape;426;p17"/>
          <p:cNvSpPr txBox="1">
            <a:spLocks noGrp="1"/>
          </p:cNvSpPr>
          <p:nvPr>
            <p:ph type="body" idx="1"/>
          </p:nvPr>
        </p:nvSpPr>
        <p:spPr>
          <a:xfrm>
            <a:off x="319050" y="787501"/>
            <a:ext cx="5776274" cy="5077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2000" b="0" dirty="0"/>
              <a:t>Develop fully integrated water quality capabilities into HEC-ResSim (Reservoir System Simulation)</a:t>
            </a:r>
            <a:endParaRPr dirty="0"/>
          </a:p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2000" b="0" dirty="0"/>
              <a:t>HEC-ResSim simulates reservoir operations at one or more reservoirs for: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Flood management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Low flow augmentation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Water supply</a:t>
            </a:r>
            <a:endParaRPr dirty="0"/>
          </a:p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2000" b="0" dirty="0"/>
              <a:t>Applications: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Planning studies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Detailed reservoir regulation plan investigations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Real-time decision support</a:t>
            </a:r>
            <a:endParaRPr dirty="0"/>
          </a:p>
        </p:txBody>
      </p:sp>
      <p:pic>
        <p:nvPicPr>
          <p:cNvPr id="427" name="Google Shape;427;p17" descr="A collage of HEC-ResSim windows depicting plots, data tables, maps, and editors.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3" r="17566" b="1"/>
          <a:stretch/>
        </p:blipFill>
        <p:spPr>
          <a:xfrm>
            <a:off x="6132553" y="766119"/>
            <a:ext cx="5678615" cy="55047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1241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 txBox="1">
            <a:spLocks noGrp="1"/>
          </p:cNvSpPr>
          <p:nvPr>
            <p:ph type="title"/>
          </p:nvPr>
        </p:nvSpPr>
        <p:spPr>
          <a:xfrm>
            <a:off x="0" y="243941"/>
            <a:ext cx="12192000" cy="515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Integrating Water Quality in Reservoir Release Decision-Making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382C0-2D51-CA86-BEEB-CBCDCD92A59D}"/>
              </a:ext>
            </a:extLst>
          </p:cNvPr>
          <p:cNvSpPr txBox="1"/>
          <p:nvPr/>
        </p:nvSpPr>
        <p:spPr>
          <a:xfrm>
            <a:off x="316752" y="810685"/>
            <a:ext cx="342153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Old Approach: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was simulated </a:t>
            </a:r>
            <a:r>
              <a:rPr lang="en-US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after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computing the hydrology and release decisions.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operation rules were specified </a:t>
            </a:r>
            <a:r>
              <a:rPr lang="en-US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indirectly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(using stage and flow) to meet environmental objectives.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Environmental objectives were often combined with other objectives, like navigation, flood control, or hydropower.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the desired environmental benefits of an alternative are not achieved, new guesses need to be made, and the simulation recomputed. </a:t>
            </a:r>
            <a:r>
              <a:rPr lang="en-US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stage has often been neglected.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A181-CA64-559C-5BDD-29A9932A5F64}"/>
              </a:ext>
            </a:extLst>
          </p:cNvPr>
          <p:cNvSpPr txBox="1"/>
          <p:nvPr/>
        </p:nvSpPr>
        <p:spPr>
          <a:xfrm>
            <a:off x="8342754" y="810685"/>
            <a:ext cx="34951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 Approach: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is simulated in parallel with the hydrology and release decisions.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operation rules can be specified </a:t>
            </a:r>
            <a:r>
              <a:rPr lang="en-US" u="sng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directly</a:t>
            </a: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(temperature, concentration, or load) to meet environmental objectives.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Environmental objectives can be specified and managed independently of other objectives, clarifying the environmental impacts of operation decisions.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3366EC-646D-D92D-9B64-2C8572CA2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600" y="1099796"/>
            <a:ext cx="1613950" cy="51591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ED5462-7425-15A0-A8DB-61E7D8569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913" y="1048064"/>
            <a:ext cx="3145132" cy="43038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CBFBF6D-6F54-5383-D315-3801F4E60CAB}"/>
              </a:ext>
            </a:extLst>
          </p:cNvPr>
          <p:cNvSpPr txBox="1"/>
          <p:nvPr/>
        </p:nvSpPr>
        <p:spPr>
          <a:xfrm>
            <a:off x="3443969" y="760598"/>
            <a:ext cx="166387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Old Approach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8884A1-0442-511A-D4DD-3FEAA012FF97}"/>
              </a:ext>
            </a:extLst>
          </p:cNvPr>
          <p:cNvSpPr txBox="1"/>
          <p:nvPr/>
        </p:nvSpPr>
        <p:spPr>
          <a:xfrm>
            <a:off x="5568599" y="751579"/>
            <a:ext cx="166387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3641550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19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20509" y="3956479"/>
            <a:ext cx="2829003" cy="196515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47" name="Google Shape;447;p19"/>
          <p:cNvSpPr txBox="1">
            <a:spLocks noGrp="1"/>
          </p:cNvSpPr>
          <p:nvPr>
            <p:ph type="title"/>
          </p:nvPr>
        </p:nvSpPr>
        <p:spPr>
          <a:xfrm>
            <a:off x="193964" y="249198"/>
            <a:ext cx="11748653" cy="460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HEC-ResSim Water Quality Modeling User Interface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448" name="Google Shape;448;p19" descr="C:\Users\q0heclo9\AppData\Local\Temp\1\SNAGHTML2f6ccb17.P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3219" y="1182302"/>
            <a:ext cx="3250541" cy="217786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49" name="Google Shape;449;p19"/>
          <p:cNvPicPr preferRelativeResize="0"/>
          <p:nvPr/>
        </p:nvPicPr>
        <p:blipFill rotWithShape="1"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42795" y="4598249"/>
            <a:ext cx="2144193" cy="160668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50" name="Google Shape;450;p19"/>
          <p:cNvSpPr txBox="1"/>
          <p:nvPr/>
        </p:nvSpPr>
        <p:spPr>
          <a:xfrm>
            <a:off x="4320509" y="3579376"/>
            <a:ext cx="362200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Visualization</a:t>
            </a:r>
            <a:endParaRPr/>
          </a:p>
        </p:txBody>
      </p:sp>
      <p:sp>
        <p:nvSpPr>
          <p:cNvPr id="451" name="Google Shape;451;p19"/>
          <p:cNvSpPr txBox="1"/>
          <p:nvPr/>
        </p:nvSpPr>
        <p:spPr>
          <a:xfrm>
            <a:off x="4320509" y="822311"/>
            <a:ext cx="366647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Specifying Boundary Conditions</a:t>
            </a:r>
            <a:endParaRPr dirty="0"/>
          </a:p>
        </p:txBody>
      </p:sp>
      <p:sp>
        <p:nvSpPr>
          <p:cNvPr id="452" name="Google Shape;452;p19"/>
          <p:cNvSpPr txBox="1"/>
          <p:nvPr/>
        </p:nvSpPr>
        <p:spPr>
          <a:xfrm>
            <a:off x="637872" y="819610"/>
            <a:ext cx="323588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Model Geometry</a:t>
            </a:r>
            <a:endParaRPr dirty="0"/>
          </a:p>
        </p:txBody>
      </p:sp>
      <p:sp>
        <p:nvSpPr>
          <p:cNvPr id="453" name="Google Shape;453;p19"/>
          <p:cNvSpPr txBox="1"/>
          <p:nvPr/>
        </p:nvSpPr>
        <p:spPr>
          <a:xfrm>
            <a:off x="676130" y="3577800"/>
            <a:ext cx="318401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Constituent Relation Parameters</a:t>
            </a:r>
            <a:endParaRPr dirty="0"/>
          </a:p>
        </p:txBody>
      </p:sp>
      <p:sp>
        <p:nvSpPr>
          <p:cNvPr id="454" name="Google Shape;454;p19"/>
          <p:cNvSpPr txBox="1"/>
          <p:nvPr/>
        </p:nvSpPr>
        <p:spPr>
          <a:xfrm>
            <a:off x="8397827" y="830623"/>
            <a:ext cx="318553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Operating Rule Priorities</a:t>
            </a:r>
            <a:endParaRPr dirty="0"/>
          </a:p>
        </p:txBody>
      </p:sp>
      <p:sp>
        <p:nvSpPr>
          <p:cNvPr id="455" name="Google Shape;455;p19"/>
          <p:cNvSpPr txBox="1"/>
          <p:nvPr/>
        </p:nvSpPr>
        <p:spPr>
          <a:xfrm>
            <a:off x="8402878" y="3576128"/>
            <a:ext cx="318401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Scripted Rules and State Variables</a:t>
            </a:r>
            <a:endParaRPr dirty="0"/>
          </a:p>
        </p:txBody>
      </p:sp>
      <p:pic>
        <p:nvPicPr>
          <p:cNvPr id="456" name="Google Shape;456;p19"/>
          <p:cNvPicPr preferRelativeResize="0"/>
          <p:nvPr/>
        </p:nvPicPr>
        <p:blipFill rotWithShape="1">
          <a:blip r:embed="rId6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15300" y="1727779"/>
            <a:ext cx="1251575" cy="1404244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7" name="Google Shape;457;p19"/>
          <p:cNvPicPr preferRelativeResize="0"/>
          <p:nvPr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7873" y="3949302"/>
            <a:ext cx="3250541" cy="22628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8" name="Google Shape;458;p19"/>
          <p:cNvPicPr preferRelativeResize="0"/>
          <p:nvPr/>
        </p:nvPicPr>
        <p:blipFill rotWithShape="1">
          <a:blip r:embed="rId8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04606" y="1177686"/>
            <a:ext cx="3637904" cy="208873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9" name="Google Shape;459;p19"/>
          <p:cNvPicPr preferRelativeResize="0"/>
          <p:nvPr/>
        </p:nvPicPr>
        <p:blipFill rotWithShape="1">
          <a:blip r:embed="rId9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78004" y="1178672"/>
            <a:ext cx="3205358" cy="207685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60" name="Google Shape;460;p19"/>
          <p:cNvPicPr preferRelativeResize="0"/>
          <p:nvPr/>
        </p:nvPicPr>
        <p:blipFill rotWithShape="1">
          <a:blip r:embed="rId10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97827" y="3946922"/>
            <a:ext cx="3184011" cy="2265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0"/>
          <p:cNvSpPr txBox="1">
            <a:spLocks noGrp="1"/>
          </p:cNvSpPr>
          <p:nvPr>
            <p:ph type="title"/>
          </p:nvPr>
        </p:nvSpPr>
        <p:spPr>
          <a:xfrm>
            <a:off x="212942" y="265822"/>
            <a:ext cx="11773112" cy="1015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Temperature and Dissolved Oxygen Simulation with HEC-ResSim</a:t>
            </a:r>
            <a:b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1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Russian River, California</a:t>
            </a:r>
            <a:br>
              <a:rPr lang="en-US" sz="1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1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Prepared by RMA for the Sonoma County Water Agency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grpSp>
        <p:nvGrpSpPr>
          <p:cNvPr id="467" name="Google Shape;467;p20"/>
          <p:cNvGrpSpPr/>
          <p:nvPr/>
        </p:nvGrpSpPr>
        <p:grpSpPr>
          <a:xfrm>
            <a:off x="7360391" y="1282169"/>
            <a:ext cx="3509876" cy="4996049"/>
            <a:chOff x="3383280" y="974318"/>
            <a:chExt cx="3672408" cy="5227401"/>
          </a:xfrm>
        </p:grpSpPr>
        <p:pic>
          <p:nvPicPr>
            <p:cNvPr id="468" name="Google Shape;468;p20"/>
            <p:cNvPicPr preferRelativeResize="0"/>
            <p:nvPr/>
          </p:nvPicPr>
          <p:blipFill rotWithShape="1">
            <a:blip r:embed="rId3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383280" y="974318"/>
              <a:ext cx="3672408" cy="522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9" name="Google Shape;469;p2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383280" y="974319"/>
              <a:ext cx="3672408" cy="522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470" name="Google Shape;470;p20"/>
          <p:cNvPicPr preferRelativeResize="0"/>
          <p:nvPr/>
        </p:nvPicPr>
        <p:blipFill rotWithShape="1"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75001" y="5376049"/>
            <a:ext cx="966548" cy="889135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20"/>
          <p:cNvSpPr/>
          <p:nvPr/>
        </p:nvSpPr>
        <p:spPr>
          <a:xfrm rot="10800000" flipH="1">
            <a:off x="7688944" y="5800269"/>
            <a:ext cx="91440" cy="9144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472" name="Google Shape;472;p20"/>
          <p:cNvPicPr preferRelativeResize="0"/>
          <p:nvPr/>
        </p:nvPicPr>
        <p:blipFill rotWithShape="1">
          <a:blip r:embed="rId6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5287" y="4197304"/>
            <a:ext cx="3092649" cy="1676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20"/>
          <p:cNvPicPr preferRelativeResize="0"/>
          <p:nvPr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73677" y="4207530"/>
            <a:ext cx="3092647" cy="1696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20"/>
          <p:cNvPicPr preferRelativeResize="0"/>
          <p:nvPr/>
        </p:nvPicPr>
        <p:blipFill rotWithShape="1">
          <a:blip r:embed="rId8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40768" y="1793631"/>
            <a:ext cx="3088181" cy="1676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20"/>
          <p:cNvPicPr preferRelativeResize="0"/>
          <p:nvPr/>
        </p:nvPicPr>
        <p:blipFill rotWithShape="1">
          <a:blip r:embed="rId9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6563" y="1793631"/>
            <a:ext cx="3088181" cy="1676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20"/>
          <p:cNvPicPr preferRelativeResize="0"/>
          <p:nvPr/>
        </p:nvPicPr>
        <p:blipFill rotWithShape="1">
          <a:blip r:embed="rId10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76957" y="2471614"/>
            <a:ext cx="1986617" cy="1020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20"/>
          <p:cNvPicPr preferRelativeResize="0"/>
          <p:nvPr/>
        </p:nvPicPr>
        <p:blipFill rotWithShape="1">
          <a:blip r:embed="rId11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76958" y="3669132"/>
            <a:ext cx="1986618" cy="102012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8" name="Google Shape;478;p20"/>
          <p:cNvCxnSpPr/>
          <p:nvPr/>
        </p:nvCxnSpPr>
        <p:spPr>
          <a:xfrm flipH="1">
            <a:off x="7132164" y="2173582"/>
            <a:ext cx="1368300" cy="432000"/>
          </a:xfrm>
          <a:prstGeom prst="bentConnector3">
            <a:avLst>
              <a:gd name="adj1" fmla="val 50000"/>
            </a:avLst>
          </a:prstGeom>
          <a:noFill/>
          <a:ln w="57150" cap="flat" cmpd="sng">
            <a:solidFill>
              <a:srgbClr val="59595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79" name="Google Shape;479;p20"/>
          <p:cNvCxnSpPr>
            <a:cxnSpLocks/>
          </p:cNvCxnSpPr>
          <p:nvPr/>
        </p:nvCxnSpPr>
        <p:spPr>
          <a:xfrm rot="10800000" flipV="1">
            <a:off x="7132236" y="4601450"/>
            <a:ext cx="1980544" cy="432000"/>
          </a:xfrm>
          <a:prstGeom prst="bentConnector3">
            <a:avLst>
              <a:gd name="adj1" fmla="val 50000"/>
            </a:avLst>
          </a:prstGeom>
          <a:noFill/>
          <a:ln w="57150" cap="flat" cmpd="sng">
            <a:solidFill>
              <a:srgbClr val="59595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80" name="Google Shape;480;p20"/>
          <p:cNvCxnSpPr>
            <a:endCxn id="477" idx="2"/>
          </p:cNvCxnSpPr>
          <p:nvPr/>
        </p:nvCxnSpPr>
        <p:spPr>
          <a:xfrm rot="10800000" flipH="1">
            <a:off x="10228567" y="4689261"/>
            <a:ext cx="641700" cy="492000"/>
          </a:xfrm>
          <a:prstGeom prst="bentConnector2">
            <a:avLst/>
          </a:prstGeom>
          <a:noFill/>
          <a:ln w="57150" cap="flat" cmpd="sng">
            <a:solidFill>
              <a:srgbClr val="59595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81" name="Google Shape;481;p20"/>
          <p:cNvSpPr txBox="1"/>
          <p:nvPr/>
        </p:nvSpPr>
        <p:spPr>
          <a:xfrm>
            <a:off x="999675" y="1433757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Temperature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2" name="Google Shape;482;p20"/>
          <p:cNvSpPr txBox="1"/>
          <p:nvPr/>
        </p:nvSpPr>
        <p:spPr>
          <a:xfrm>
            <a:off x="4234835" y="1454494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Dissolved Oxygen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3" name="Google Shape;483;p20"/>
          <p:cNvSpPr txBox="1"/>
          <p:nvPr/>
        </p:nvSpPr>
        <p:spPr>
          <a:xfrm rot="-5400000">
            <a:off x="-829557" y="4864314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Lake Sonoma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4" name="Google Shape;484;p20"/>
          <p:cNvSpPr txBox="1"/>
          <p:nvPr/>
        </p:nvSpPr>
        <p:spPr>
          <a:xfrm rot="-5400000">
            <a:off x="-829557" y="2436353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Lake Mendocino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5" name="Google Shape;485;p20"/>
          <p:cNvSpPr txBox="1"/>
          <p:nvPr/>
        </p:nvSpPr>
        <p:spPr>
          <a:xfrm>
            <a:off x="10166571" y="3161949"/>
            <a:ext cx="1407387" cy="2154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US" sz="1400" b="0" i="0" u="none" strike="noStrike" cap="none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Temperature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6" name="Google Shape;486;p20"/>
          <p:cNvSpPr txBox="1"/>
          <p:nvPr/>
        </p:nvSpPr>
        <p:spPr>
          <a:xfrm>
            <a:off x="10166570" y="4366095"/>
            <a:ext cx="1407387" cy="2154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US" sz="1400" b="0" i="0" u="none" strike="noStrike" cap="none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Dissolved Oxygen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87" name="Google Shape;487;p20"/>
          <p:cNvCxnSpPr/>
          <p:nvPr/>
        </p:nvCxnSpPr>
        <p:spPr>
          <a:xfrm>
            <a:off x="1976308" y="2824035"/>
            <a:ext cx="0" cy="504056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88" name="Google Shape;488;p20"/>
          <p:cNvCxnSpPr/>
          <p:nvPr/>
        </p:nvCxnSpPr>
        <p:spPr>
          <a:xfrm rot="10800000">
            <a:off x="1638273" y="3304281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89" name="Google Shape;489;p20"/>
          <p:cNvCxnSpPr/>
          <p:nvPr/>
        </p:nvCxnSpPr>
        <p:spPr>
          <a:xfrm>
            <a:off x="1910208" y="5228875"/>
            <a:ext cx="0" cy="504056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0" name="Google Shape;490;p20"/>
          <p:cNvCxnSpPr/>
          <p:nvPr/>
        </p:nvCxnSpPr>
        <p:spPr>
          <a:xfrm rot="10800000">
            <a:off x="1665040" y="5654352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1" name="Google Shape;491;p20"/>
          <p:cNvCxnSpPr/>
          <p:nvPr/>
        </p:nvCxnSpPr>
        <p:spPr>
          <a:xfrm>
            <a:off x="5207142" y="2862131"/>
            <a:ext cx="0" cy="473103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2" name="Google Shape;492;p20"/>
          <p:cNvCxnSpPr/>
          <p:nvPr/>
        </p:nvCxnSpPr>
        <p:spPr>
          <a:xfrm rot="10800000">
            <a:off x="4945304" y="3311424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3" name="Google Shape;493;p20"/>
          <p:cNvCxnSpPr/>
          <p:nvPr/>
        </p:nvCxnSpPr>
        <p:spPr>
          <a:xfrm>
            <a:off x="5393459" y="5267544"/>
            <a:ext cx="0" cy="473103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4" name="Google Shape;494;p20"/>
          <p:cNvCxnSpPr/>
          <p:nvPr/>
        </p:nvCxnSpPr>
        <p:spPr>
          <a:xfrm rot="10800000">
            <a:off x="4955405" y="5666833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 txBox="1">
            <a:spLocks noGrp="1"/>
          </p:cNvSpPr>
          <p:nvPr>
            <p:ph type="title"/>
          </p:nvPr>
        </p:nvSpPr>
        <p:spPr>
          <a:xfrm>
            <a:off x="0" y="294385"/>
            <a:ext cx="12192000" cy="461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Benefits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4" name="Picture 3" descr="A blue and green graphic with red spirals&#10;&#10;Description automatically generated">
            <a:extLst>
              <a:ext uri="{FF2B5EF4-FFF2-40B4-BE49-F238E27FC236}">
                <a16:creationId xmlns:a16="http://schemas.microsoft.com/office/drawing/2014/main" id="{0591C4B6-01F5-3263-746F-EF5BC060A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365" y="1316425"/>
            <a:ext cx="4948045" cy="1290391"/>
          </a:xfrm>
          <a:prstGeom prst="rect">
            <a:avLst/>
          </a:prstGeom>
        </p:spPr>
      </p:pic>
      <p:pic>
        <p:nvPicPr>
          <p:cNvPr id="2" name="Picture 1" descr="A picture containing map&#10;&#10;Description automatically generated">
            <a:extLst>
              <a:ext uri="{FF2B5EF4-FFF2-40B4-BE49-F238E27FC236}">
                <a16:creationId xmlns:a16="http://schemas.microsoft.com/office/drawing/2014/main" id="{6230D4A7-2674-28D4-9CD5-74F0FBAE1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46" y="1149840"/>
            <a:ext cx="3931924" cy="1965962"/>
          </a:xfrm>
          <a:prstGeom prst="rect">
            <a:avLst/>
          </a:prstGeom>
        </p:spPr>
      </p:pic>
      <p:sp>
        <p:nvSpPr>
          <p:cNvPr id="3" name="Google Shape;426;p17">
            <a:extLst>
              <a:ext uri="{FF2B5EF4-FFF2-40B4-BE49-F238E27FC236}">
                <a16:creationId xmlns:a16="http://schemas.microsoft.com/office/drawing/2014/main" id="{2D3B2853-D681-0427-A49A-4C9827B2C20B}"/>
              </a:ext>
            </a:extLst>
          </p:cNvPr>
          <p:cNvSpPr txBox="1">
            <a:spLocks/>
          </p:cNvSpPr>
          <p:nvPr/>
        </p:nvSpPr>
        <p:spPr>
          <a:xfrm>
            <a:off x="4738258" y="760014"/>
            <a:ext cx="3920638" cy="48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Char char="►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–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ClrTx/>
              <a:buSzPts val="2000"/>
            </a:pPr>
            <a:r>
              <a:rPr lang="en-US" sz="1600" b="0" u="sng" kern="0" dirty="0"/>
              <a:t>Rivers, floodplains, stormwater systems</a:t>
            </a:r>
            <a:r>
              <a:rPr lang="en-US" sz="1600" b="0" kern="0" dirty="0"/>
              <a:t>:</a:t>
            </a:r>
          </a:p>
        </p:txBody>
      </p:sp>
      <p:sp>
        <p:nvSpPr>
          <p:cNvPr id="5" name="Google Shape;426;p17">
            <a:extLst>
              <a:ext uri="{FF2B5EF4-FFF2-40B4-BE49-F238E27FC236}">
                <a16:creationId xmlns:a16="http://schemas.microsoft.com/office/drawing/2014/main" id="{7ACA328A-381D-7D4A-C0DE-CF339897BC82}"/>
              </a:ext>
            </a:extLst>
          </p:cNvPr>
          <p:cNvSpPr txBox="1">
            <a:spLocks/>
          </p:cNvSpPr>
          <p:nvPr/>
        </p:nvSpPr>
        <p:spPr>
          <a:xfrm>
            <a:off x="4738266" y="3373166"/>
            <a:ext cx="1284509" cy="48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Char char="►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–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ClrTx/>
              <a:buSzPts val="2000"/>
            </a:pPr>
            <a:r>
              <a:rPr lang="en-US" sz="1600" b="0" u="sng" kern="0" dirty="0"/>
              <a:t>Reservoirs</a:t>
            </a:r>
            <a:r>
              <a:rPr lang="en-US" sz="1600" b="0" kern="0" dirty="0"/>
              <a:t>:</a:t>
            </a:r>
          </a:p>
        </p:txBody>
      </p:sp>
      <p:pic>
        <p:nvPicPr>
          <p:cNvPr id="7" name="Picture 6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FEF7C356-8D41-2973-9B20-48F663EB9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1989" y="4441281"/>
            <a:ext cx="4328047" cy="1849803"/>
          </a:xfrm>
          <a:prstGeom prst="rect">
            <a:avLst/>
          </a:prstGeom>
        </p:spPr>
      </p:pic>
      <p:pic>
        <p:nvPicPr>
          <p:cNvPr id="8" name="Picture 7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7650B813-17E2-A925-44E2-629C6B4C21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426" y="4441282"/>
            <a:ext cx="3378391" cy="1814178"/>
          </a:xfrm>
          <a:prstGeom prst="rect">
            <a:avLst/>
          </a:prstGeom>
        </p:spPr>
      </p:pic>
      <p:pic>
        <p:nvPicPr>
          <p:cNvPr id="6" name="Picture 5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35AACF20-0266-C3CD-D00F-EDBA916F95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2886" y="3173239"/>
            <a:ext cx="4854936" cy="1272391"/>
          </a:xfrm>
          <a:prstGeom prst="rect">
            <a:avLst/>
          </a:prstGeom>
        </p:spPr>
      </p:pic>
      <p:sp>
        <p:nvSpPr>
          <p:cNvPr id="426" name="Google Shape;426;p17"/>
          <p:cNvSpPr txBox="1">
            <a:spLocks noGrp="1"/>
          </p:cNvSpPr>
          <p:nvPr>
            <p:ph type="body" idx="1"/>
          </p:nvPr>
        </p:nvSpPr>
        <p:spPr>
          <a:xfrm>
            <a:off x="271551" y="874746"/>
            <a:ext cx="4328047" cy="4967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40" tIns="45700" rIns="91425" bIns="45700" anchor="t" anchorCtr="0">
            <a:spAutoFit/>
          </a:bodyPr>
          <a:lstStyle/>
          <a:p>
            <a:pPr marL="342900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Determine the spread and transformation of nutrients and contaminants in the watershed.</a:t>
            </a:r>
          </a:p>
          <a:p>
            <a:pPr marL="800100" lvl="1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Nutrients and contaminants may spread through river, floodplain, and stormwater environments.</a:t>
            </a:r>
          </a:p>
          <a:p>
            <a:pPr marL="800100" lvl="1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In reservoirs, the vertical location controls chemical reactions related to oxygen and temperature levels.</a:t>
            </a:r>
          </a:p>
          <a:p>
            <a:pPr marL="342900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Understand the timeline of pollution events and ecosystem processes through animations of water quality simulations.</a:t>
            </a:r>
          </a:p>
          <a:p>
            <a:pPr marL="342900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Evaluate ecosystem impacts</a:t>
            </a:r>
          </a:p>
          <a:p>
            <a:pPr marL="342900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Evaluate restoration projects, adaptive management plans, and Nature-based feature designs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0229A6-6247-4613-5083-4CE1FEE42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393" y="347730"/>
            <a:ext cx="11304715" cy="585550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Rectangle 3">
            <a:hlinkClick r:id="rId4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8A391FA-0A75-3C4A-AB52-B0ADF7781ACA}"/>
              </a:ext>
            </a:extLst>
          </p:cNvPr>
          <p:cNvSpPr/>
          <p:nvPr/>
        </p:nvSpPr>
        <p:spPr>
          <a:xfrm>
            <a:off x="4552935" y="437878"/>
            <a:ext cx="2839538" cy="553792"/>
          </a:xfrm>
          <a:prstGeom prst="round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5968" y="489394"/>
            <a:ext cx="2626779" cy="451398"/>
          </a:xfrm>
          <a:noFill/>
        </p:spPr>
        <p:txBody>
          <a:bodyPr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84550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8CE3ADE9-30C8-313C-9569-3AB929260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stream in a forest&#10;&#10;Description automatically generated">
            <a:extLst>
              <a:ext uri="{FF2B5EF4-FFF2-40B4-BE49-F238E27FC236}">
                <a16:creationId xmlns:a16="http://schemas.microsoft.com/office/drawing/2014/main" id="{4BF5DC4A-9196-A160-91D0-29ACD144E2A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5186" y="3701144"/>
            <a:ext cx="3795899" cy="24821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E28BFDEE-ACF9-1BAA-7B79-A7BFE883D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1262" y="878969"/>
            <a:ext cx="5320672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Nutrient flow through ecosystems was not being simulated across watershed scales using a flexible integrated modeling system.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This hindered our ability to: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Assess ecosystem risk analysis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Predict morbidity and mortality of key species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Predict spatial distribution of species across landscapes in response to changing conditions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Identify effective ecosystem restoration strategies and management interventions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Design measures to control the spread of invasive species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CBFFC274-01C3-F18A-B35A-C2A609874B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Introduction: Simulation of Nutrient Flow at Watershed Scales</a:t>
            </a:r>
            <a:endParaRPr sz="28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river with a waterfall&#10;&#10;Description automatically generated with medium confidence">
            <a:extLst>
              <a:ext uri="{FF2B5EF4-FFF2-40B4-BE49-F238E27FC236}">
                <a16:creationId xmlns:a16="http://schemas.microsoft.com/office/drawing/2014/main" id="{C148F5E4-251B-AA84-CA0B-4B856C3BB06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7351" y="1125713"/>
            <a:ext cx="3396345" cy="49856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A construction site with a crane and a river&#10;&#10;Description automatically generated with medium confidence">
            <a:extLst>
              <a:ext uri="{FF2B5EF4-FFF2-40B4-BE49-F238E27FC236}">
                <a16:creationId xmlns:a16="http://schemas.microsoft.com/office/drawing/2014/main" id="{CA0B9208-4293-35E4-42DE-B023014416A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5186" y="995081"/>
            <a:ext cx="3795897" cy="27060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8765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05" y="213860"/>
            <a:ext cx="11780322" cy="584735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Integrated Environmental Modeling</a:t>
            </a:r>
          </a:p>
        </p:txBody>
      </p:sp>
      <p:sp>
        <p:nvSpPr>
          <p:cNvPr id="5" name="Rectangle 4" descr="Rainy scene">
            <a:extLst>
              <a:ext uri="{FF2B5EF4-FFF2-40B4-BE49-F238E27FC236}">
                <a16:creationId xmlns:a16="http://schemas.microsoft.com/office/drawing/2014/main" id="{211CECED-5042-B146-4064-A204CA454DF5}"/>
              </a:ext>
            </a:extLst>
          </p:cNvPr>
          <p:cNvSpPr/>
          <p:nvPr/>
        </p:nvSpPr>
        <p:spPr>
          <a:xfrm>
            <a:off x="2103479" y="1587066"/>
            <a:ext cx="1661958" cy="1609927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 descr="Water with solid fill">
            <a:extLst>
              <a:ext uri="{FF2B5EF4-FFF2-40B4-BE49-F238E27FC236}">
                <a16:creationId xmlns:a16="http://schemas.microsoft.com/office/drawing/2014/main" id="{BBBB64A7-6AFF-015C-97E7-D5BF3BC42278}"/>
              </a:ext>
            </a:extLst>
          </p:cNvPr>
          <p:cNvSpPr/>
          <p:nvPr/>
        </p:nvSpPr>
        <p:spPr>
          <a:xfrm>
            <a:off x="5278132" y="1554335"/>
            <a:ext cx="1661958" cy="1609927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-3676672"/>
              <a:satOff val="-5114"/>
              <a:lumOff val="-1961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ectangle 6" descr="Plant">
            <a:extLst>
              <a:ext uri="{FF2B5EF4-FFF2-40B4-BE49-F238E27FC236}">
                <a16:creationId xmlns:a16="http://schemas.microsoft.com/office/drawing/2014/main" id="{5B58721B-630A-624E-F522-FCA898F6D724}"/>
              </a:ext>
            </a:extLst>
          </p:cNvPr>
          <p:cNvSpPr/>
          <p:nvPr/>
        </p:nvSpPr>
        <p:spPr>
          <a:xfrm>
            <a:off x="8091638" y="1554335"/>
            <a:ext cx="1661958" cy="1609927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-7353344"/>
              <a:satOff val="-10228"/>
              <a:lumOff val="-3922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4A40CD-38FE-E088-A175-59B0D7A1D211}"/>
              </a:ext>
            </a:extLst>
          </p:cNvPr>
          <p:cNvSpPr txBox="1"/>
          <p:nvPr/>
        </p:nvSpPr>
        <p:spPr>
          <a:xfrm>
            <a:off x="1945508" y="3268456"/>
            <a:ext cx="197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Water Resources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A933FE-7475-7F6A-5C7D-198D18132F45}"/>
              </a:ext>
            </a:extLst>
          </p:cNvPr>
          <p:cNvSpPr txBox="1"/>
          <p:nvPr/>
        </p:nvSpPr>
        <p:spPr>
          <a:xfrm>
            <a:off x="5013256" y="3966302"/>
            <a:ext cx="216548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Nutrients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Dissolved Oxygen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Algae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Contaminants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0B8BA5-BD25-6414-0BA6-FF1C84DDFE0D}"/>
              </a:ext>
            </a:extLst>
          </p:cNvPr>
          <p:cNvSpPr txBox="1"/>
          <p:nvPr/>
        </p:nvSpPr>
        <p:spPr>
          <a:xfrm>
            <a:off x="8210866" y="3268456"/>
            <a:ext cx="1544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Ecological Models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26219C42-EADA-D806-4078-2D8D4B866E12}"/>
              </a:ext>
            </a:extLst>
          </p:cNvPr>
          <p:cNvSpPr/>
          <p:nvPr/>
        </p:nvSpPr>
        <p:spPr>
          <a:xfrm>
            <a:off x="4009559" y="2229239"/>
            <a:ext cx="1228130" cy="592804"/>
          </a:xfrm>
          <a:prstGeom prst="rightArrow">
            <a:avLst/>
          </a:prstGeom>
          <a:gradFill flip="none" rotWithShape="1">
            <a:gsLst>
              <a:gs pos="0">
                <a:srgbClr val="4472C4"/>
              </a:gs>
              <a:gs pos="100000">
                <a:srgbClr val="43BC8D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B1C7DBE9-0DF0-BA2F-ACCA-856A1241DB78}"/>
              </a:ext>
            </a:extLst>
          </p:cNvPr>
          <p:cNvSpPr/>
          <p:nvPr/>
        </p:nvSpPr>
        <p:spPr>
          <a:xfrm>
            <a:off x="6982734" y="2229239"/>
            <a:ext cx="1228131" cy="592804"/>
          </a:xfrm>
          <a:prstGeom prst="rightArrow">
            <a:avLst/>
          </a:prstGeom>
          <a:gradFill flip="none" rotWithShape="1">
            <a:gsLst>
              <a:gs pos="0">
                <a:srgbClr val="42B88A"/>
              </a:gs>
              <a:gs pos="100000">
                <a:srgbClr val="71AD47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C1CEB2-F73F-B052-E3BE-19DD50D45267}"/>
              </a:ext>
            </a:extLst>
          </p:cNvPr>
          <p:cNvSpPr txBox="1"/>
          <p:nvPr/>
        </p:nvSpPr>
        <p:spPr>
          <a:xfrm>
            <a:off x="5175444" y="3268455"/>
            <a:ext cx="1841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Water Quality</a:t>
            </a:r>
          </a:p>
          <a:p>
            <a:pPr algn="ctr"/>
            <a:r>
              <a:rPr lang="en-US" dirty="0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3905969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944" y="266108"/>
            <a:ext cx="11737925" cy="461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ClearWater: Next Generation Integrated Water Quality Modeling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BF824CD8-AA63-2D60-8465-EE34402B3624}"/>
              </a:ext>
            </a:extLst>
          </p:cNvPr>
          <p:cNvSpPr txBox="1">
            <a:spLocks/>
          </p:cNvSpPr>
          <p:nvPr/>
        </p:nvSpPr>
        <p:spPr>
          <a:xfrm>
            <a:off x="264888" y="914908"/>
            <a:ext cx="8451374" cy="4903907"/>
          </a:xfrm>
          <a:prstGeom prst="rect">
            <a:avLst/>
          </a:prstGeo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40" tIns="91440" rIns="91440" bIns="45720" numCol="1" anchor="t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Char char="►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–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ClearWater: C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orps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ibrary for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nvironmental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nalysis and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estoration of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sheds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Purpose: Link environmental models with existing water resources models that simulate runoff, rivers, and reservoir hydraulics and hydrology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ClearWater provides environmental simulation capabilities that are designed to leverage existing water resources models.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The ClearWater water quality modules simulate constituent kinetics, heat budget processes, and vegetation growth cycles. Capabilities include: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NSM: Nitrogen, phosphorus, and carbon cycling; dissolved oxygen, algae, etc.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TSM: Temperature (heat budget)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GSM: General Constituents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CSM: Organic and inorganic contaminants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MSM: Mercury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ClearWater contains legacy modules written in Fortran and C++ and next-generation modules written in Python (NSM and TSM)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Engine computes the transport (advection and diffusion) of heat and constituent mass across the watershed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Data visualization capabilities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Framework to integrate multiple models.</a:t>
            </a:r>
          </a:p>
        </p:txBody>
      </p:sp>
      <p:pic>
        <p:nvPicPr>
          <p:cNvPr id="3" name="Picture 2" descr="A river flowing through a forest&#10;&#10;Description automatically generated with low confidence">
            <a:extLst>
              <a:ext uri="{FF2B5EF4-FFF2-40B4-BE49-F238E27FC236}">
                <a16:creationId xmlns:a16="http://schemas.microsoft.com/office/drawing/2014/main" id="{8387343B-5F74-1541-2150-7F07C8AAD93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36856" y="4231714"/>
            <a:ext cx="2698494" cy="2025308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pic>
        <p:nvPicPr>
          <p:cNvPr id="5" name="Picture 4" descr="A picture containing grass, outdoor, cloud, tree&#10;&#10;Description automatically generated">
            <a:extLst>
              <a:ext uri="{FF2B5EF4-FFF2-40B4-BE49-F238E27FC236}">
                <a16:creationId xmlns:a16="http://schemas.microsoft.com/office/drawing/2014/main" id="{C7072D46-A176-FE7F-AF93-D01132F044D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30616" y="725954"/>
            <a:ext cx="2708694" cy="1524092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1B1779-9164-CC21-FB04-8E612AC21551}"/>
              </a:ext>
            </a:extLst>
          </p:cNvPr>
          <p:cNvSpPr txBox="1"/>
          <p:nvPr/>
        </p:nvSpPr>
        <p:spPr>
          <a:xfrm rot="16200000">
            <a:off x="8267729" y="1281008"/>
            <a:ext cx="1245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Runoff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F739CA-CC10-6723-DE2B-B6F31EE983EF}"/>
              </a:ext>
            </a:extLst>
          </p:cNvPr>
          <p:cNvSpPr txBox="1"/>
          <p:nvPr/>
        </p:nvSpPr>
        <p:spPr>
          <a:xfrm rot="16200000">
            <a:off x="8267728" y="3037378"/>
            <a:ext cx="1245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Reservoirs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E53EEC-AB95-9677-04FA-4647A4833916}"/>
              </a:ext>
            </a:extLst>
          </p:cNvPr>
          <p:cNvSpPr txBox="1"/>
          <p:nvPr/>
        </p:nvSpPr>
        <p:spPr>
          <a:xfrm rot="16200000">
            <a:off x="8267728" y="5100600"/>
            <a:ext cx="1245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Rivers</a:t>
            </a:r>
          </a:p>
        </p:txBody>
      </p:sp>
      <p:pic>
        <p:nvPicPr>
          <p:cNvPr id="16" name="Picture 15" descr="A picture containing outdoor, water, mountain, water resources&#10;&#10;Description automatically generated">
            <a:extLst>
              <a:ext uri="{FF2B5EF4-FFF2-40B4-BE49-F238E27FC236}">
                <a16:creationId xmlns:a16="http://schemas.microsoft.com/office/drawing/2014/main" id="{3D27DEEB-0386-C7A6-C6E3-B17738F2BD3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9518" y="2204385"/>
            <a:ext cx="2705035" cy="2025309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48865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2" descr=" ">
            <a:extLst>
              <a:ext uri="{FF2B5EF4-FFF2-40B4-BE49-F238E27FC236}">
                <a16:creationId xmlns:a16="http://schemas.microsoft.com/office/drawing/2014/main" id="{E8950281-BB31-1333-4E36-CC1136313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96279" y="1529793"/>
            <a:ext cx="1680752" cy="1356192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56506"/>
            <a:ext cx="11887200" cy="406499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Water Quality and Environmental Systems Modeling</a:t>
            </a:r>
          </a:p>
        </p:txBody>
      </p:sp>
      <p:sp>
        <p:nvSpPr>
          <p:cNvPr id="26" name="Content Placeholder 4">
            <a:extLst>
              <a:ext uri="{FF2B5EF4-FFF2-40B4-BE49-F238E27FC236}">
                <a16:creationId xmlns:a16="http://schemas.microsoft.com/office/drawing/2014/main" id="{9DA24A3F-E0D7-DB83-53A5-FA47C494E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77" y="1439762"/>
            <a:ext cx="3920744" cy="5132019"/>
          </a:xfr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9144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indent="0">
              <a:spcBef>
                <a:spcPts val="0"/>
              </a:spcBef>
              <a:buClrTx/>
              <a:buNone/>
            </a:pPr>
            <a:r>
              <a:rPr lang="en-US" sz="1600" b="0" dirty="0"/>
              <a:t>Water quality modeling tools:</a:t>
            </a:r>
          </a:p>
          <a:p>
            <a:pPr marL="228600" lvl="1" indent="-137160">
              <a:spcBef>
                <a:spcPts val="0"/>
              </a:spcBef>
              <a:buClrTx/>
            </a:pPr>
            <a:r>
              <a:rPr lang="en-US" sz="1600" b="0" dirty="0"/>
              <a:t>Watershed Runoff: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rgbClr val="00B0F0"/>
                </a:solidFill>
              </a:rPr>
              <a:t>GSSHA</a:t>
            </a:r>
            <a:r>
              <a:rPr lang="en-US" sz="1600" b="0" dirty="0"/>
              <a:t>: Surface and sub-surface water quality modeling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chemeClr val="accent4"/>
                </a:solidFill>
              </a:rPr>
              <a:t>HEC-HMS</a:t>
            </a:r>
            <a:r>
              <a:rPr lang="en-US" sz="1600" b="0" dirty="0"/>
              <a:t>: Surface runoff temperature modeling</a:t>
            </a:r>
          </a:p>
          <a:p>
            <a:pPr marL="228600" lvl="1" indent="-137160">
              <a:spcBef>
                <a:spcPts val="0"/>
              </a:spcBef>
              <a:buClrTx/>
            </a:pPr>
            <a:r>
              <a:rPr lang="en-US" sz="1600" b="0" dirty="0"/>
              <a:t>Reservoirs: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rgbClr val="92D050"/>
                </a:solidFill>
              </a:rPr>
              <a:t>CE-QUAL-W2</a:t>
            </a:r>
            <a:r>
              <a:rPr lang="en-US" sz="1600" b="0" dirty="0"/>
              <a:t>: 2D reservoir-river hydrodynamics and water quality modeling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chemeClr val="accent4"/>
                </a:solidFill>
              </a:rPr>
              <a:t>HEC-ResSim</a:t>
            </a:r>
            <a:r>
              <a:rPr lang="en-US" sz="1600" b="0" dirty="0"/>
              <a:t>: Reservoir operations and water quality modeling</a:t>
            </a:r>
          </a:p>
          <a:p>
            <a:pPr marL="228600" lvl="1" indent="-137160">
              <a:spcBef>
                <a:spcPts val="0"/>
              </a:spcBef>
              <a:buClrTx/>
            </a:pPr>
            <a:r>
              <a:rPr lang="en-US" sz="1600" b="0" dirty="0"/>
              <a:t>Rivers and Floodplains:</a:t>
            </a:r>
          </a:p>
          <a:p>
            <a:pPr marL="457200" lvl="2" indent="-228600">
              <a:spcBef>
                <a:spcPts val="0"/>
              </a:spcBef>
              <a:buClrTx/>
            </a:pPr>
            <a:r>
              <a:rPr lang="en-US" sz="1600" b="0" dirty="0">
                <a:solidFill>
                  <a:schemeClr val="accent4"/>
                </a:solidFill>
              </a:rPr>
              <a:t>HEC-RAS</a:t>
            </a:r>
            <a:r>
              <a:rPr lang="en-US" sz="1600" b="0" dirty="0"/>
              <a:t>: 1D River hydraulics and water quality &amp; vegetation modeling</a:t>
            </a:r>
          </a:p>
          <a:p>
            <a:pPr marL="457200" lvl="2" indent="-228600">
              <a:spcBef>
                <a:spcPts val="0"/>
              </a:spcBef>
              <a:buClrTx/>
            </a:pPr>
            <a:r>
              <a:rPr lang="en-US" sz="1600" b="0" dirty="0">
                <a:solidFill>
                  <a:srgbClr val="92D050"/>
                </a:solidFill>
              </a:rPr>
              <a:t>ClearWater-Riverine</a:t>
            </a:r>
            <a:r>
              <a:rPr lang="en-US" sz="1600" b="0" dirty="0"/>
              <a:t>: 2D River-floodplain hydraulics and water quality modeling with HEC-RAS-2D</a:t>
            </a:r>
          </a:p>
          <a:p>
            <a:pPr lvl="1">
              <a:lnSpc>
                <a:spcPct val="80000"/>
              </a:lnSpc>
              <a:buClrTx/>
            </a:pPr>
            <a:endParaRPr lang="en-US" sz="1600" b="0" dirty="0">
              <a:solidFill>
                <a:srgbClr val="1294F5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84A4C1C-BD2D-5EEC-7291-F21D2EDA67A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981" y="1517761"/>
            <a:ext cx="2265145" cy="1394936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sp>
        <p:nvSpPr>
          <p:cNvPr id="25" name="Left Brace 24">
            <a:extLst>
              <a:ext uri="{FF2B5EF4-FFF2-40B4-BE49-F238E27FC236}">
                <a16:creationId xmlns:a16="http://schemas.microsoft.com/office/drawing/2014/main" id="{430B6AAB-0A7C-4BAE-2E1A-1D9ACA21418F}"/>
              </a:ext>
            </a:extLst>
          </p:cNvPr>
          <p:cNvSpPr/>
          <p:nvPr/>
        </p:nvSpPr>
        <p:spPr bwMode="auto">
          <a:xfrm>
            <a:off x="6349848" y="4675381"/>
            <a:ext cx="238092" cy="1381118"/>
          </a:xfrm>
          <a:prstGeom prst="leftBrace">
            <a:avLst>
              <a:gd name="adj1" fmla="val 52503"/>
              <a:gd name="adj2" fmla="val 50000"/>
            </a:avLst>
          </a:prstGeom>
          <a:noFill/>
          <a:ln w="25400" cap="flat" cmpd="sng" algn="ctr">
            <a:solidFill>
              <a:srgbClr val="7A81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7CDCBEEE-1918-CFAF-691F-DBA491325275}"/>
              </a:ext>
            </a:extLst>
          </p:cNvPr>
          <p:cNvSpPr/>
          <p:nvPr/>
        </p:nvSpPr>
        <p:spPr bwMode="auto">
          <a:xfrm>
            <a:off x="6320876" y="3041788"/>
            <a:ext cx="238092" cy="1381118"/>
          </a:xfrm>
          <a:prstGeom prst="leftBrace">
            <a:avLst>
              <a:gd name="adj1" fmla="val 52503"/>
              <a:gd name="adj2" fmla="val 50000"/>
            </a:avLst>
          </a:prstGeom>
          <a:noFill/>
          <a:ln w="25400" cap="flat" cmpd="sng" algn="ctr">
            <a:solidFill>
              <a:srgbClr val="00B05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FC515626-00CF-88C2-6095-E8D9869D86A6}"/>
              </a:ext>
            </a:extLst>
          </p:cNvPr>
          <p:cNvSpPr/>
          <p:nvPr/>
        </p:nvSpPr>
        <p:spPr bwMode="auto">
          <a:xfrm>
            <a:off x="6321710" y="1517761"/>
            <a:ext cx="238092" cy="1391871"/>
          </a:xfrm>
          <a:prstGeom prst="leftBrace">
            <a:avLst>
              <a:gd name="adj1" fmla="val 52503"/>
              <a:gd name="adj2" fmla="val 50000"/>
            </a:avLst>
          </a:prstGeom>
          <a:noFill/>
          <a:ln w="25400" cap="flat" cmpd="sng" algn="ctr">
            <a:solidFill>
              <a:srgbClr val="00B0F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9B8C33D-E8CA-18C7-E52F-062D4F9DAED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980" y="4633298"/>
            <a:ext cx="2265145" cy="1480460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8E46E54-A2EC-C757-B5F2-65AAC75555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980" y="3009983"/>
            <a:ext cx="2265145" cy="1478554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72F9C9BE-B9F7-1931-B583-3E791F01AEA1}"/>
              </a:ext>
            </a:extLst>
          </p:cNvPr>
          <p:cNvSpPr txBox="1">
            <a:spLocks/>
          </p:cNvSpPr>
          <p:nvPr/>
        </p:nvSpPr>
        <p:spPr>
          <a:xfrm>
            <a:off x="221875" y="588827"/>
            <a:ext cx="8342575" cy="776291"/>
          </a:xfrm>
          <a:prstGeom prst="rect">
            <a:avLst/>
          </a:prstGeo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9144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2060"/>
                </a:solidFill>
              </a:rPr>
              <a:t>ERDC’s </a:t>
            </a:r>
            <a:r>
              <a:rPr lang="en-US" sz="1600" dirty="0">
                <a:solidFill>
                  <a:srgbClr val="00B050"/>
                </a:solidFill>
              </a:rPr>
              <a:t>C</a:t>
            </a:r>
            <a:r>
              <a:rPr lang="en-US" sz="1600" dirty="0">
                <a:solidFill>
                  <a:srgbClr val="002060"/>
                </a:solidFill>
              </a:rPr>
              <a:t>orps </a:t>
            </a:r>
            <a:r>
              <a:rPr lang="en-US" sz="1600" dirty="0">
                <a:solidFill>
                  <a:srgbClr val="00B050"/>
                </a:solidFill>
              </a:rPr>
              <a:t>L</a:t>
            </a:r>
            <a:r>
              <a:rPr lang="en-US" sz="1600" dirty="0">
                <a:solidFill>
                  <a:srgbClr val="002060"/>
                </a:solidFill>
              </a:rPr>
              <a:t>ibrary for </a:t>
            </a:r>
            <a:r>
              <a:rPr lang="en-US" sz="1600" dirty="0">
                <a:solidFill>
                  <a:srgbClr val="00B050"/>
                </a:solidFill>
              </a:rPr>
              <a:t>E</a:t>
            </a:r>
            <a:r>
              <a:rPr lang="en-US" sz="1600" dirty="0">
                <a:solidFill>
                  <a:srgbClr val="002060"/>
                </a:solidFill>
              </a:rPr>
              <a:t>nvironmental </a:t>
            </a:r>
            <a:r>
              <a:rPr lang="en-US" sz="1600" dirty="0">
                <a:solidFill>
                  <a:srgbClr val="00B050"/>
                </a:solidFill>
              </a:rPr>
              <a:t>A</a:t>
            </a:r>
            <a:r>
              <a:rPr lang="en-US" sz="1600" dirty="0">
                <a:solidFill>
                  <a:srgbClr val="002060"/>
                </a:solidFill>
              </a:rPr>
              <a:t>nalysis and </a:t>
            </a:r>
            <a:r>
              <a:rPr lang="en-US" sz="1600" dirty="0">
                <a:solidFill>
                  <a:srgbClr val="00B050"/>
                </a:solidFill>
              </a:rPr>
              <a:t>R</a:t>
            </a:r>
            <a:r>
              <a:rPr lang="en-US" sz="1600" dirty="0">
                <a:solidFill>
                  <a:srgbClr val="002060"/>
                </a:solidFill>
              </a:rPr>
              <a:t>estoration of </a:t>
            </a:r>
            <a:r>
              <a:rPr lang="en-US" sz="1600" dirty="0">
                <a:solidFill>
                  <a:srgbClr val="00B050"/>
                </a:solidFill>
              </a:rPr>
              <a:t>Water</a:t>
            </a:r>
            <a:r>
              <a:rPr lang="en-US" sz="1600" dirty="0">
                <a:solidFill>
                  <a:srgbClr val="002060"/>
                </a:solidFill>
              </a:rPr>
              <a:t>sheds (</a:t>
            </a:r>
            <a:r>
              <a:rPr lang="en-US" sz="1600" dirty="0">
                <a:solidFill>
                  <a:srgbClr val="00B0F0"/>
                </a:solidFill>
              </a:rPr>
              <a:t>ClearWater</a:t>
            </a:r>
            <a:r>
              <a:rPr lang="en-US" sz="1600" dirty="0">
                <a:solidFill>
                  <a:srgbClr val="002060"/>
                </a:solidFill>
              </a:rPr>
              <a:t>) provides environmental simulation capabilities that leverage existing hydrologic and hydraulic (H&amp;H) models.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7417307-9EE4-CC43-C42B-464B2D734713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9236" y="658213"/>
            <a:ext cx="2223005" cy="1480460"/>
          </a:xfrm>
          <a:prstGeom prst="rect">
            <a:avLst/>
          </a:prstGeom>
        </p:spPr>
      </p:pic>
      <p:pic>
        <p:nvPicPr>
          <p:cNvPr id="35" name="3B9EDC3A-5A43-47AD-A27E-2E003642831F">
            <a:extLst>
              <a:ext uri="{FF2B5EF4-FFF2-40B4-BE49-F238E27FC236}">
                <a16:creationId xmlns:a16="http://schemas.microsoft.com/office/drawing/2014/main" id="{4BB996A1-98B2-BC4C-A423-0ED4F12F2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84506" y="2187219"/>
            <a:ext cx="2724215" cy="147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2803D06-0F48-F922-7328-AE39661DF341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633" y="3731353"/>
            <a:ext cx="1635944" cy="245405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38" name="Picture 4" descr="Figure 6-2. RAS Mapper with Default Results Layers shown.">
            <a:extLst>
              <a:ext uri="{FF2B5EF4-FFF2-40B4-BE49-F238E27FC236}">
                <a16:creationId xmlns:a16="http://schemas.microsoft.com/office/drawing/2014/main" id="{C9B0FDA6-3AF2-8024-CA04-717C5DCA2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97972" y="4633298"/>
            <a:ext cx="2640387" cy="14804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92B585EE-0D16-B015-7B00-09E1211445B1}"/>
              </a:ext>
            </a:extLst>
          </p:cNvPr>
          <p:cNvGrpSpPr/>
          <p:nvPr/>
        </p:nvGrpSpPr>
        <p:grpSpPr>
          <a:xfrm>
            <a:off x="6596279" y="3009983"/>
            <a:ext cx="1650676" cy="1478554"/>
            <a:chOff x="6224584" y="1859976"/>
            <a:chExt cx="2498376" cy="2237861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E386520-08E9-F869-F027-6AE11BDB17FD}"/>
                </a:ext>
              </a:extLst>
            </p:cNvPr>
            <p:cNvSpPr/>
            <p:nvPr/>
          </p:nvSpPr>
          <p:spPr>
            <a:xfrm>
              <a:off x="6745375" y="3465725"/>
              <a:ext cx="705487" cy="3108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1C87125-F818-D78C-6D84-4045C7F878B2}"/>
                </a:ext>
              </a:extLst>
            </p:cNvPr>
            <p:cNvGrpSpPr/>
            <p:nvPr/>
          </p:nvGrpSpPr>
          <p:grpSpPr>
            <a:xfrm>
              <a:off x="6224584" y="1859976"/>
              <a:ext cx="2498376" cy="2237861"/>
              <a:chOff x="6224584" y="1859976"/>
              <a:chExt cx="2498376" cy="2237861"/>
            </a:xfrm>
          </p:grpSpPr>
          <p:pic>
            <p:nvPicPr>
              <p:cNvPr id="43" name="Picture 8" descr="w2">
                <a:extLst>
                  <a:ext uri="{FF2B5EF4-FFF2-40B4-BE49-F238E27FC236}">
                    <a16:creationId xmlns:a16="http://schemas.microsoft.com/office/drawing/2014/main" id="{5F5B7F9C-B712-8522-F202-3F5B7269887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1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6224584" y="1859976"/>
                <a:ext cx="2476079" cy="223786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FB0DBE5-CBFD-8103-A9AF-AE727328F556}"/>
                  </a:ext>
                </a:extLst>
              </p:cNvPr>
              <p:cNvSpPr txBox="1"/>
              <p:nvPr/>
            </p:nvSpPr>
            <p:spPr>
              <a:xfrm>
                <a:off x="8145058" y="3154748"/>
                <a:ext cx="577902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Estuary</a:t>
                </a:r>
              </a:p>
            </p:txBody>
          </p:sp>
        </p:grpSp>
      </p:grpSp>
      <p:pic>
        <p:nvPicPr>
          <p:cNvPr id="32" name="Picture 31" descr="A picture containing cake, birthday, indoor, decorated&#10;&#10;Description automatically generated">
            <a:extLst>
              <a:ext uri="{FF2B5EF4-FFF2-40B4-BE49-F238E27FC236}">
                <a16:creationId xmlns:a16="http://schemas.microsoft.com/office/drawing/2014/main" id="{171E2A58-C663-F0D1-CD17-6F59C2AAE1E3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38241" y="1836762"/>
            <a:ext cx="3270366" cy="4628050"/>
          </a:xfrm>
          <a:prstGeom prst="rect">
            <a:avLst/>
          </a:prstGeom>
          <a:ln w="3175">
            <a:noFill/>
          </a:ln>
        </p:spPr>
      </p:pic>
      <p:sp>
        <p:nvSpPr>
          <p:cNvPr id="57" name="Content Placeholder 4">
            <a:extLst>
              <a:ext uri="{FF2B5EF4-FFF2-40B4-BE49-F238E27FC236}">
                <a16:creationId xmlns:a16="http://schemas.microsoft.com/office/drawing/2014/main" id="{A6D68CAD-AE89-C7CE-0AE2-D20E6B90AA72}"/>
              </a:ext>
            </a:extLst>
          </p:cNvPr>
          <p:cNvSpPr txBox="1">
            <a:spLocks/>
          </p:cNvSpPr>
          <p:nvPr/>
        </p:nvSpPr>
        <p:spPr>
          <a:xfrm>
            <a:off x="10199550" y="350774"/>
            <a:ext cx="1933075" cy="1813830"/>
          </a:xfrm>
          <a:prstGeom prst="rect">
            <a:avLst/>
          </a:prstGeo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9144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Temperature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Nutrients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Dissolved Oxygen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Algae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Metals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Contaminants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06453A-DC97-4DD6-6BAD-3FAB6C74AAF3}"/>
              </a:ext>
            </a:extLst>
          </p:cNvPr>
          <p:cNvSpPr txBox="1"/>
          <p:nvPr/>
        </p:nvSpPr>
        <p:spPr>
          <a:xfrm>
            <a:off x="497654" y="6007994"/>
            <a:ext cx="2889490" cy="276999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Key:</a:t>
            </a:r>
            <a:r>
              <a:rPr lang="en-US" sz="1200" dirty="0">
                <a:solidFill>
                  <a:srgbClr val="92D050"/>
                </a:solidFill>
              </a:rPr>
              <a:t> ERDC-EL </a:t>
            </a:r>
            <a:r>
              <a:rPr lang="en-US" sz="1200" dirty="0"/>
              <a:t>–</a:t>
            </a:r>
            <a:r>
              <a:rPr lang="en-US" sz="1200" dirty="0">
                <a:solidFill>
                  <a:srgbClr val="92D050"/>
                </a:solidFill>
              </a:rPr>
              <a:t> </a:t>
            </a:r>
            <a:r>
              <a:rPr lang="en-US" sz="1200" dirty="0">
                <a:solidFill>
                  <a:srgbClr val="00B0F0"/>
                </a:solidFill>
              </a:rPr>
              <a:t>ERDC-CHL </a:t>
            </a:r>
            <a:r>
              <a:rPr lang="en-US" sz="1200" dirty="0"/>
              <a:t>–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>
                <a:solidFill>
                  <a:schemeClr val="accent4"/>
                </a:solidFill>
              </a:rPr>
              <a:t>HEC</a:t>
            </a:r>
          </a:p>
        </p:txBody>
      </p:sp>
    </p:spTree>
    <p:extLst>
      <p:ext uri="{BB962C8B-B14F-4D97-AF65-F5344CB8AC3E}">
        <p14:creationId xmlns:p14="http://schemas.microsoft.com/office/powerpoint/2010/main" val="3180955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CB3D4E-818A-1D82-5F5C-03C0CF814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8DAAA-0148-9620-A5CD-1F6EBEB47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Modern Scientific Python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193DFC-9732-2BD3-94E7-77188FB45B15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en-US"/>
              <a:t>Built using the cloud-native geospatial Python stack being widely adopted by NOAA, USGS, NASA, etc.</a:t>
            </a:r>
          </a:p>
          <a:p>
            <a:endParaRPr lang="en-US"/>
          </a:p>
          <a:p>
            <a:r>
              <a:rPr lang="en-US"/>
              <a:t>An object-oriented architecture inspired by </a:t>
            </a:r>
            <a:r>
              <a:rPr lang="en-US" err="1"/>
              <a:t>xarray-simlab</a:t>
            </a:r>
            <a:r>
              <a:rPr lang="en-US"/>
              <a:t> / </a:t>
            </a:r>
            <a:r>
              <a:rPr lang="en-US" err="1"/>
              <a:t>fastscape</a:t>
            </a:r>
            <a:r>
              <a:rPr lang="en-US"/>
              <a:t> and CSDMS </a:t>
            </a:r>
            <a:r>
              <a:rPr lang="en-US" err="1"/>
              <a:t>LandLab</a:t>
            </a:r>
            <a:endParaRPr lang="en-US"/>
          </a:p>
          <a:p>
            <a:endParaRPr lang="en-US"/>
          </a:p>
          <a:p>
            <a:r>
              <a:rPr lang="en-US"/>
              <a:t>Automated unit testing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E1F156-C2BB-C1BF-2C7F-447A5F59AF7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00413" y="485339"/>
            <a:ext cx="3242900" cy="10953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8DD2D5-C1D1-7769-6466-6F1C9FF8F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3910" y="3224997"/>
            <a:ext cx="2395573" cy="9682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36C09A-8DDA-0FC4-A1A3-A5AC984FCD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9243" y="4938640"/>
            <a:ext cx="2645410" cy="882889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C145C3FA-D576-CCD3-32F3-A722B93A2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910" y="485339"/>
            <a:ext cx="2375256" cy="943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101D8CD-2359-2E23-646F-38C3D1E22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09" y="3110124"/>
            <a:ext cx="2725664" cy="122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6E90E734-E91C-38AC-DE0C-2D3E82395E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1" t="28126" r="-2260" b="28147"/>
          <a:stretch/>
        </p:blipFill>
        <p:spPr bwMode="auto">
          <a:xfrm>
            <a:off x="8557525" y="1944579"/>
            <a:ext cx="2291958" cy="96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5D0A52F9-4E1C-521B-D786-E7F99E0473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00" b="32256"/>
          <a:stretch/>
        </p:blipFill>
        <p:spPr bwMode="auto">
          <a:xfrm>
            <a:off x="4569648" y="1636112"/>
            <a:ext cx="3457459" cy="1266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5174466-5C65-17FC-79A8-664D86872B4E}"/>
              </a:ext>
            </a:extLst>
          </p:cNvPr>
          <p:cNvSpPr txBox="1"/>
          <p:nvPr/>
        </p:nvSpPr>
        <p:spPr>
          <a:xfrm>
            <a:off x="5442993" y="5745187"/>
            <a:ext cx="452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hlinkClick r:id="rId10"/>
              </a:rPr>
              <a:t>https://numfocus.org/sponsored-projects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31038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29C79-A468-8D18-8AC5-7F713D9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Coupling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C628C-9495-F199-AE80-7062714099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Basic Model Interface (BMI)</a:t>
            </a:r>
          </a:p>
          <a:p>
            <a:pPr lvl="1"/>
            <a:r>
              <a:rPr lang="en-US" b="0"/>
              <a:t>Provides a common set of functions</a:t>
            </a:r>
          </a:p>
          <a:p>
            <a:pPr lvl="2"/>
            <a:r>
              <a:rPr lang="en-US" b="0"/>
              <a:t>To run models and exchange information and data on grids, variables, timesteps, etc.</a:t>
            </a:r>
          </a:p>
          <a:p>
            <a:pPr lvl="1"/>
            <a:r>
              <a:rPr lang="en-US" b="0"/>
              <a:t>Shares data among models using a zero-copy approach </a:t>
            </a:r>
          </a:p>
          <a:p>
            <a:pPr lvl="2"/>
            <a:r>
              <a:rPr lang="en-US" b="0"/>
              <a:t>Each model reads and writes to the same in-memory object using pointers</a:t>
            </a:r>
          </a:p>
          <a:p>
            <a:pPr lvl="1"/>
            <a:r>
              <a:rPr lang="en-US" b="0"/>
              <a:t>Supports models written in C, C++, Fortran, Java, Python, </a:t>
            </a:r>
            <a:r>
              <a:rPr lang="en-US" b="0" err="1"/>
              <a:t>Javascript</a:t>
            </a:r>
            <a:r>
              <a:rPr lang="en-US" b="0"/>
              <a:t>, Julia</a:t>
            </a:r>
          </a:p>
          <a:p>
            <a:pPr lvl="2"/>
            <a:r>
              <a:rPr lang="en-US" b="0"/>
              <a:t>NOTE: BMI must be implemented in the source code of a model before it can be used to couple that model to other BMI-compliant models</a:t>
            </a:r>
          </a:p>
          <a:p>
            <a:pPr lvl="1"/>
            <a:endParaRPr lang="en-US" b="0"/>
          </a:p>
          <a:p>
            <a:pPr lvl="1"/>
            <a:r>
              <a:rPr lang="en-US" b="0"/>
              <a:t>Learn more: </a:t>
            </a:r>
            <a:r>
              <a:rPr lang="en-US" b="0">
                <a:hlinkClick r:id="rId2"/>
              </a:rPr>
              <a:t>https://bmi.readthedocs.io</a:t>
            </a:r>
            <a:endParaRPr lang="en-US" b="0"/>
          </a:p>
          <a:p>
            <a:pPr lvl="1"/>
            <a:endParaRPr lang="en-US" b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D52713-368C-0985-9480-CB00CFC7A3A4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en-US"/>
              <a:t>Modeling community moving toward systems of coupled models from modular model components.</a:t>
            </a:r>
          </a:p>
          <a:p>
            <a:endParaRPr lang="en-US"/>
          </a:p>
          <a:p>
            <a:r>
              <a:rPr lang="en-US"/>
              <a:t>BMI 2.0 has become the standard for model coupling</a:t>
            </a:r>
          </a:p>
        </p:txBody>
      </p:sp>
      <p:pic>
        <p:nvPicPr>
          <p:cNvPr id="3074" name="Picture 2" descr="Basic Model Interface (BMI)">
            <a:extLst>
              <a:ext uri="{FF2B5EF4-FFF2-40B4-BE49-F238E27FC236}">
                <a16:creationId xmlns:a16="http://schemas.microsoft.com/office/drawing/2014/main" id="{2501D5AB-422D-C29F-E329-5025A6559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934" y="685734"/>
            <a:ext cx="2921000" cy="177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ogo">
            <a:extLst>
              <a:ext uri="{FF2B5EF4-FFF2-40B4-BE49-F238E27FC236}">
                <a16:creationId xmlns:a16="http://schemas.microsoft.com/office/drawing/2014/main" id="{86DE67A7-D63E-B372-E2D4-6C3856C8D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225" y="927269"/>
            <a:ext cx="3927668" cy="129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871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5FDC02-04DF-8440-8780-7C043F054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18" y="262613"/>
            <a:ext cx="11734799" cy="494467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ClearWater-Riverine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E4FB4-F31A-594C-BADF-F2F2E98ED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4074" y="757080"/>
            <a:ext cx="8176159" cy="5408193"/>
          </a:xfr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Autofit/>
          </a:bodyPr>
          <a:lstStyle/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Clearwater-Riverine simulates temperature and advanced nutrient cycling in branching river systems and floodplains, incorporating hydrodynamic, water quality, and meteorologic inputs from multiple data sources and models.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Flows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The model grid, volumetric flow, velocities, depths, diffusivity, etc. are provided by existing 2D water resources models.</a:t>
            </a:r>
          </a:p>
          <a:p>
            <a:pPr marL="1143000" lvl="2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HEC-RAS (2D)</a:t>
            </a:r>
          </a:p>
          <a:p>
            <a:pPr marL="1143000" lvl="2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GSSHA (in progress)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Modules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Water quality kinetics and heat budget simulation capabilities in ClearWater-Riverine are furnished by ERDC's ClearWater modules (e.g., NSM).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Transport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The ClearWater transport engine computes advection-diffusion of heat and mass through the model network.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Framework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The ClearWater framework links all the components together and performs the water quality compute sequence.</a:t>
            </a:r>
          </a:p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Currently design is based on </a:t>
            </a:r>
            <a:r>
              <a:rPr lang="en-US" sz="1800" b="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decoupled</a:t>
            </a: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modeling, i.e., the flows are pre-computed by the hydro models.</a:t>
            </a:r>
          </a:p>
        </p:txBody>
      </p:sp>
      <p:pic>
        <p:nvPicPr>
          <p:cNvPr id="6" name="Picture 5" descr="A picture containing tree, outdoor, nature, rock&#10;&#10;Description automatically generated">
            <a:extLst>
              <a:ext uri="{FF2B5EF4-FFF2-40B4-BE49-F238E27FC236}">
                <a16:creationId xmlns:a16="http://schemas.microsoft.com/office/drawing/2014/main" id="{698DCF9B-0573-0156-C4A6-0179C464160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7794" y="951680"/>
            <a:ext cx="3260653" cy="504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8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98"/>
    </mc:Choice>
    <mc:Fallback xmlns="">
      <p:transition spd="slow" advTm="70698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CLASSIFIED Content">
  <a:themeElements>
    <a:clrScheme name="Custom 1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2156</TotalTime>
  <Words>2146</Words>
  <Application>Microsoft Macintosh PowerPoint</Application>
  <PresentationFormat>Widescreen</PresentationFormat>
  <Paragraphs>286</Paragraphs>
  <Slides>27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-apple-system</vt:lpstr>
      <vt:lpstr>Arial</vt:lpstr>
      <vt:lpstr>Calibri</vt:lpstr>
      <vt:lpstr>Calibri Light</vt:lpstr>
      <vt:lpstr>Courier New</vt:lpstr>
      <vt:lpstr>Noto Sans Symbols</vt:lpstr>
      <vt:lpstr>Symbol</vt:lpstr>
      <vt:lpstr>Verdana</vt:lpstr>
      <vt:lpstr>Office Theme</vt:lpstr>
      <vt:lpstr>UNCLASSIFIED Content</vt:lpstr>
      <vt:lpstr>PowerPoint Presentation</vt:lpstr>
      <vt:lpstr>Introduction: Nutrient Flow through Ecosystems</vt:lpstr>
      <vt:lpstr>Introduction: Simulation of Nutrient Flow at Watershed Scales</vt:lpstr>
      <vt:lpstr>Integrated Environmental Modeling</vt:lpstr>
      <vt:lpstr>ClearWater: Next Generation Integrated Water Quality Modeling</vt:lpstr>
      <vt:lpstr>Water Quality and Environmental Systems Modeling</vt:lpstr>
      <vt:lpstr>Modern Scientific Python</vt:lpstr>
      <vt:lpstr>Model Coupling</vt:lpstr>
      <vt:lpstr>ClearWater-Riverine</vt:lpstr>
      <vt:lpstr>ClearWater-Riverine Example: E. Coli Transport in the Ohio River</vt:lpstr>
      <vt:lpstr>Demo Case Study: Sumwere Creek — Domain, Mesh, and Hydrodynamic Boundary Conditions</vt:lpstr>
      <vt:lpstr>Demo Case Study: Sumwere Creek — Velocity at End of Simulation</vt:lpstr>
      <vt:lpstr>Demo Case Study: Sumwere Creek — Temperature Boundary Conditions</vt:lpstr>
      <vt:lpstr>Demo Case Study: Sumwere Creek — Temperature Boundary Timeseries</vt:lpstr>
      <vt:lpstr>Demo Case Study: Sumwere Creek — Meteorological Timeseries</vt:lpstr>
      <vt:lpstr>Results – Animation</vt:lpstr>
      <vt:lpstr>Results – Warm Powerplant Inflows</vt:lpstr>
      <vt:lpstr>ClearWater Framework Summary</vt:lpstr>
      <vt:lpstr>CE-QUAL-W2</vt:lpstr>
      <vt:lpstr>CE-QUAL-W2 Capabilities</vt:lpstr>
      <vt:lpstr>Past and Current Applications of CE-QUAL-W2</vt:lpstr>
      <vt:lpstr>HEC-ResSim Water Quality Model: Reservoir Operations</vt:lpstr>
      <vt:lpstr>Integrating Water Quality in Reservoir Release Decision-Making</vt:lpstr>
      <vt:lpstr>HEC-ResSim Water Quality Modeling User Interface</vt:lpstr>
      <vt:lpstr>Temperature and Dissolved Oxygen Simulation with HEC-ResSim Russian River, California Prepared by RMA for the Sonoma County Water Agency</vt:lpstr>
      <vt:lpstr>Benefits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Todd Steissberg</dc:creator>
  <cp:lastModifiedBy>Todd Steissberg</cp:lastModifiedBy>
  <cp:revision>708</cp:revision>
  <dcterms:created xsi:type="dcterms:W3CDTF">2021-12-08T05:01:06Z</dcterms:created>
  <dcterms:modified xsi:type="dcterms:W3CDTF">2024-04-12T11:12:49Z</dcterms:modified>
</cp:coreProperties>
</file>

<file path=docProps/thumbnail.jpeg>
</file>